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66" r:id="rId1"/>
    <p:sldMasterId id="2147483679" r:id="rId2"/>
  </p:sldMasterIdLst>
  <p:notesMasterIdLst>
    <p:notesMasterId r:id="rId27"/>
  </p:notesMasterIdLst>
  <p:sldIdLst>
    <p:sldId id="256" r:id="rId3"/>
    <p:sldId id="258" r:id="rId4"/>
    <p:sldId id="259" r:id="rId5"/>
    <p:sldId id="284" r:id="rId6"/>
    <p:sldId id="289" r:id="rId7"/>
    <p:sldId id="347" r:id="rId8"/>
    <p:sldId id="351" r:id="rId9"/>
    <p:sldId id="353" r:id="rId10"/>
    <p:sldId id="354" r:id="rId11"/>
    <p:sldId id="352" r:id="rId12"/>
    <p:sldId id="361" r:id="rId13"/>
    <p:sldId id="360" r:id="rId14"/>
    <p:sldId id="290" r:id="rId15"/>
    <p:sldId id="348" r:id="rId16"/>
    <p:sldId id="355" r:id="rId17"/>
    <p:sldId id="358" r:id="rId18"/>
    <p:sldId id="356" r:id="rId19"/>
    <p:sldId id="357" r:id="rId20"/>
    <p:sldId id="301" r:id="rId21"/>
    <p:sldId id="349" r:id="rId22"/>
    <p:sldId id="309" r:id="rId23"/>
    <p:sldId id="350" r:id="rId24"/>
    <p:sldId id="359" r:id="rId25"/>
    <p:sldId id="282" r:id="rId26"/>
  </p:sldIdLst>
  <p:sldSz cx="12192000" cy="6858000"/>
  <p:notesSz cx="6858000" cy="9144000"/>
  <p:embeddedFontLst>
    <p:embeddedFont>
      <p:font typeface="Century Gothic" panose="020B0502020202020204" pitchFamily="34" charset="0"/>
      <p:regular r:id="rId28"/>
      <p:bold r:id="rId29"/>
      <p:italic r:id="rId30"/>
      <p:boldItalic r:id="rId31"/>
    </p:embeddedFont>
    <p:embeddedFont>
      <p:font typeface="Segoe UI Light" panose="020B0502040204020203" pitchFamily="34" charset="0"/>
      <p:regular r:id="rId32"/>
      <p:italic r:id="rId33"/>
    </p:embeddedFont>
    <p:embeddedFont>
      <p:font typeface="微软雅黑" panose="020B0503020204020204" pitchFamily="34" charset="-122"/>
      <p:regular r:id="rId34"/>
      <p:bold r:id="rId35"/>
    </p:embeddedFont>
    <p:embeddedFont>
      <p:font typeface="微软雅黑" panose="020B0503020204020204" pitchFamily="34" charset="-122"/>
      <p:regular r:id="rId34"/>
      <p:bold r:id="rId35"/>
    </p:embeddedFont>
    <p:embeddedFont>
      <p:font typeface="等线" panose="02010600030101010101" pitchFamily="2" charset="-122"/>
      <p:regular r:id="rId36"/>
      <p:bold r:id="rId37"/>
    </p:embeddedFont>
  </p:embeddedFontLst>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23C00"/>
    <a:srgbClr val="E73A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A111915-BE36-4E01-A7E5-04B1672EAD32}" styleName="浅色样式 2 - 强调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152" autoAdjust="0"/>
    <p:restoredTop sz="94346" autoAdjust="0"/>
  </p:normalViewPr>
  <p:slideViewPr>
    <p:cSldViewPr snapToGrid="0" snapToObjects="1">
      <p:cViewPr varScale="1">
        <p:scale>
          <a:sx n="108" d="100"/>
          <a:sy n="108" d="100"/>
        </p:scale>
        <p:origin x="702" y="9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viewProps" Target="viewProps.xml"/><Relationship Id="rId21" Type="http://schemas.openxmlformats.org/officeDocument/2006/relationships/slide" Target="slides/slide19.xml"/><Relationship Id="rId34" Type="http://schemas.openxmlformats.org/officeDocument/2006/relationships/font" Target="fonts/font7.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2.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6.fntdata"/><Relationship Id="rId38" Type="http://schemas.openxmlformats.org/officeDocument/2006/relationships/presProps" Target="presProps.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313952-98F1-410B-98A4-B3308EC4C614}" type="datetimeFigureOut">
              <a:rPr lang="zh-CN" altLang="en-US" smtClean="0"/>
              <a:t>2021/5/6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1B6E70-2C17-40C2-986E-8F481CE0CBBB}" type="slidenum">
              <a:rPr lang="zh-CN" altLang="en-US" smtClean="0"/>
              <a:t>‹#›</a:t>
            </a:fld>
            <a:endParaRPr lang="zh-CN" altLang="en-US"/>
          </a:p>
        </p:txBody>
      </p:sp>
    </p:spTree>
    <p:extLst>
      <p:ext uri="{BB962C8B-B14F-4D97-AF65-F5344CB8AC3E}">
        <p14:creationId xmlns:p14="http://schemas.microsoft.com/office/powerpoint/2010/main" val="29965670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4</a:t>
            </a:fld>
            <a:endParaRPr lang="zh-CN" altLang="en-US"/>
          </a:p>
        </p:txBody>
      </p:sp>
    </p:spTree>
    <p:extLst>
      <p:ext uri="{BB962C8B-B14F-4D97-AF65-F5344CB8AC3E}">
        <p14:creationId xmlns:p14="http://schemas.microsoft.com/office/powerpoint/2010/main" val="8106739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15</a:t>
            </a:fld>
            <a:endParaRPr lang="zh-CN" altLang="en-US"/>
          </a:p>
        </p:txBody>
      </p:sp>
    </p:spTree>
    <p:extLst>
      <p:ext uri="{BB962C8B-B14F-4D97-AF65-F5344CB8AC3E}">
        <p14:creationId xmlns:p14="http://schemas.microsoft.com/office/powerpoint/2010/main" val="36438225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16</a:t>
            </a:fld>
            <a:endParaRPr lang="zh-CN" altLang="en-US"/>
          </a:p>
        </p:txBody>
      </p:sp>
    </p:spTree>
    <p:extLst>
      <p:ext uri="{BB962C8B-B14F-4D97-AF65-F5344CB8AC3E}">
        <p14:creationId xmlns:p14="http://schemas.microsoft.com/office/powerpoint/2010/main" val="17763791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17</a:t>
            </a:fld>
            <a:endParaRPr lang="zh-CN" altLang="en-US"/>
          </a:p>
        </p:txBody>
      </p:sp>
    </p:spTree>
    <p:extLst>
      <p:ext uri="{BB962C8B-B14F-4D97-AF65-F5344CB8AC3E}">
        <p14:creationId xmlns:p14="http://schemas.microsoft.com/office/powerpoint/2010/main" val="37264450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18</a:t>
            </a:fld>
            <a:endParaRPr lang="zh-CN" altLang="en-US"/>
          </a:p>
        </p:txBody>
      </p:sp>
    </p:spTree>
    <p:extLst>
      <p:ext uri="{BB962C8B-B14F-4D97-AF65-F5344CB8AC3E}">
        <p14:creationId xmlns:p14="http://schemas.microsoft.com/office/powerpoint/2010/main" val="26501759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20</a:t>
            </a:fld>
            <a:endParaRPr lang="zh-CN" altLang="en-US"/>
          </a:p>
        </p:txBody>
      </p:sp>
    </p:spTree>
    <p:extLst>
      <p:ext uri="{BB962C8B-B14F-4D97-AF65-F5344CB8AC3E}">
        <p14:creationId xmlns:p14="http://schemas.microsoft.com/office/powerpoint/2010/main" val="23181314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22</a:t>
            </a:fld>
            <a:endParaRPr lang="zh-CN" altLang="en-US"/>
          </a:p>
        </p:txBody>
      </p:sp>
    </p:spTree>
    <p:extLst>
      <p:ext uri="{BB962C8B-B14F-4D97-AF65-F5344CB8AC3E}">
        <p14:creationId xmlns:p14="http://schemas.microsoft.com/office/powerpoint/2010/main" val="32677554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23</a:t>
            </a:fld>
            <a:endParaRPr lang="zh-CN" altLang="en-US"/>
          </a:p>
        </p:txBody>
      </p:sp>
    </p:spTree>
    <p:extLst>
      <p:ext uri="{BB962C8B-B14F-4D97-AF65-F5344CB8AC3E}">
        <p14:creationId xmlns:p14="http://schemas.microsoft.com/office/powerpoint/2010/main" val="20344519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6</a:t>
            </a:fld>
            <a:endParaRPr lang="zh-CN" altLang="en-US"/>
          </a:p>
        </p:txBody>
      </p:sp>
    </p:spTree>
    <p:extLst>
      <p:ext uri="{BB962C8B-B14F-4D97-AF65-F5344CB8AC3E}">
        <p14:creationId xmlns:p14="http://schemas.microsoft.com/office/powerpoint/2010/main" val="3429141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7</a:t>
            </a:fld>
            <a:endParaRPr lang="zh-CN" altLang="en-US"/>
          </a:p>
        </p:txBody>
      </p:sp>
    </p:spTree>
    <p:extLst>
      <p:ext uri="{BB962C8B-B14F-4D97-AF65-F5344CB8AC3E}">
        <p14:creationId xmlns:p14="http://schemas.microsoft.com/office/powerpoint/2010/main" val="552994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8</a:t>
            </a:fld>
            <a:endParaRPr lang="zh-CN" altLang="en-US"/>
          </a:p>
        </p:txBody>
      </p:sp>
    </p:spTree>
    <p:extLst>
      <p:ext uri="{BB962C8B-B14F-4D97-AF65-F5344CB8AC3E}">
        <p14:creationId xmlns:p14="http://schemas.microsoft.com/office/powerpoint/2010/main" val="20149688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9</a:t>
            </a:fld>
            <a:endParaRPr lang="zh-CN" altLang="en-US"/>
          </a:p>
        </p:txBody>
      </p:sp>
    </p:spTree>
    <p:extLst>
      <p:ext uri="{BB962C8B-B14F-4D97-AF65-F5344CB8AC3E}">
        <p14:creationId xmlns:p14="http://schemas.microsoft.com/office/powerpoint/2010/main" val="601516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10</a:t>
            </a:fld>
            <a:endParaRPr lang="zh-CN" altLang="en-US"/>
          </a:p>
        </p:txBody>
      </p:sp>
    </p:spTree>
    <p:extLst>
      <p:ext uri="{BB962C8B-B14F-4D97-AF65-F5344CB8AC3E}">
        <p14:creationId xmlns:p14="http://schemas.microsoft.com/office/powerpoint/2010/main" val="8266631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11</a:t>
            </a:fld>
            <a:endParaRPr lang="zh-CN" altLang="en-US"/>
          </a:p>
        </p:txBody>
      </p:sp>
    </p:spTree>
    <p:extLst>
      <p:ext uri="{BB962C8B-B14F-4D97-AF65-F5344CB8AC3E}">
        <p14:creationId xmlns:p14="http://schemas.microsoft.com/office/powerpoint/2010/main" val="34511231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12</a:t>
            </a:fld>
            <a:endParaRPr lang="zh-CN" altLang="en-US"/>
          </a:p>
        </p:txBody>
      </p:sp>
    </p:spTree>
    <p:extLst>
      <p:ext uri="{BB962C8B-B14F-4D97-AF65-F5344CB8AC3E}">
        <p14:creationId xmlns:p14="http://schemas.microsoft.com/office/powerpoint/2010/main" val="33236756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C1B6E70-2C17-40C2-986E-8F481CE0CBBB}" type="slidenum">
              <a:rPr lang="zh-CN" altLang="en-US" smtClean="0"/>
              <a:t>14</a:t>
            </a:fld>
            <a:endParaRPr lang="zh-CN" altLang="en-US"/>
          </a:p>
        </p:txBody>
      </p:sp>
    </p:spTree>
    <p:extLst>
      <p:ext uri="{BB962C8B-B14F-4D97-AF65-F5344CB8AC3E}">
        <p14:creationId xmlns:p14="http://schemas.microsoft.com/office/powerpoint/2010/main" val="17985409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office.msn.com.cn/" TargetMode="Externa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100000">
                <a:schemeClr val="accent2">
                  <a:lumMod val="50000"/>
                </a:schemeClr>
              </a:gs>
              <a:gs pos="41000">
                <a:schemeClr val="accent1">
                  <a:lumMod val="75000"/>
                </a:schemeClr>
              </a:gs>
              <a:gs pos="0">
                <a:schemeClr val="accent3">
                  <a:lumMod val="75000"/>
                </a:schemeClr>
              </a:gs>
              <a:gs pos="72000">
                <a:schemeClr val="accent2">
                  <a:lumMod val="7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占位符 6"/>
          <p:cNvSpPr>
            <a:spLocks noGrp="1"/>
          </p:cNvSpPr>
          <p:nvPr>
            <p:ph type="body" sz="quarter" idx="13"/>
          </p:nvPr>
        </p:nvSpPr>
        <p:spPr>
          <a:xfrm>
            <a:off x="2915213" y="2128074"/>
            <a:ext cx="8084654" cy="1041761"/>
          </a:xfrm>
          <a:prstGeom prst="rect">
            <a:avLst/>
          </a:prstGeom>
        </p:spPr>
        <p:txBody>
          <a:bodyPr anchor="t"/>
          <a:lstStyle>
            <a:lvl1pPr marL="0" indent="0" algn="l">
              <a:lnSpc>
                <a:spcPct val="100000"/>
              </a:lnSpc>
              <a:buNone/>
              <a:defRPr sz="54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grpSp>
        <p:nvGrpSpPr>
          <p:cNvPr id="9" name="组 8"/>
          <p:cNvGrpSpPr/>
          <p:nvPr userDrawn="1"/>
        </p:nvGrpSpPr>
        <p:grpSpPr>
          <a:xfrm rot="18636342">
            <a:off x="-4842314" y="-4768554"/>
            <a:ext cx="9526783" cy="8018066"/>
            <a:chOff x="-1833690" y="-2141397"/>
            <a:chExt cx="9526783" cy="9526783"/>
          </a:xfrm>
        </p:grpSpPr>
        <p:sp>
          <p:nvSpPr>
            <p:cNvPr id="7"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6"/>
          <p:cNvSpPr>
            <a:spLocks noGrp="1"/>
          </p:cNvSpPr>
          <p:nvPr>
            <p:ph type="body" sz="quarter" idx="14"/>
          </p:nvPr>
        </p:nvSpPr>
        <p:spPr>
          <a:xfrm>
            <a:off x="2915213" y="3169834"/>
            <a:ext cx="8084654" cy="588643"/>
          </a:xfrm>
          <a:prstGeom prst="rect">
            <a:avLst/>
          </a:prstGeom>
        </p:spPr>
        <p:txBody>
          <a:bodyPr anchor="t"/>
          <a:lstStyle>
            <a:lvl1pPr marL="0" indent="0" algn="l">
              <a:lnSpc>
                <a:spcPct val="100000"/>
              </a:lnSpc>
              <a:buNone/>
              <a:defRPr sz="2400" b="0">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grpSp>
        <p:nvGrpSpPr>
          <p:cNvPr id="11" name="组 10"/>
          <p:cNvGrpSpPr/>
          <p:nvPr userDrawn="1"/>
        </p:nvGrpSpPr>
        <p:grpSpPr>
          <a:xfrm rot="18636342">
            <a:off x="7423535" y="5313870"/>
            <a:ext cx="9526783" cy="8018066"/>
            <a:chOff x="-1833690" y="-2141397"/>
            <a:chExt cx="9526783" cy="9526783"/>
          </a:xfrm>
        </p:grpSpPr>
        <p:sp>
          <p:nvSpPr>
            <p:cNvPr id="12"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3"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4" name="文本占位符 6"/>
          <p:cNvSpPr>
            <a:spLocks noGrp="1"/>
          </p:cNvSpPr>
          <p:nvPr>
            <p:ph type="body" sz="quarter" idx="15"/>
          </p:nvPr>
        </p:nvSpPr>
        <p:spPr>
          <a:xfrm>
            <a:off x="2915213" y="4033466"/>
            <a:ext cx="8084654" cy="588643"/>
          </a:xfrm>
          <a:prstGeom prst="rect">
            <a:avLst/>
          </a:prstGeom>
        </p:spPr>
        <p:txBody>
          <a:bodyPr anchor="t"/>
          <a:lstStyle>
            <a:lvl1pPr marL="285750" indent="-285750" algn="l">
              <a:lnSpc>
                <a:spcPct val="100000"/>
              </a:lnSpc>
              <a:buFont typeface="Arial" charset="0"/>
              <a:buChar char="•"/>
              <a:defRPr sz="1400" b="0">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679821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副标题页_5">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5">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5">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5993001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6" name="组 5"/>
          <p:cNvGrpSpPr/>
          <p:nvPr userDrawn="1"/>
        </p:nvGrpSpPr>
        <p:grpSpPr>
          <a:xfrm rot="17100000" flipH="1">
            <a:off x="1415669" y="-1088262"/>
            <a:ext cx="12969854" cy="15178844"/>
            <a:chOff x="-3533241" y="-1493421"/>
            <a:chExt cx="10611835" cy="9526783"/>
          </a:xfrm>
        </p:grpSpPr>
        <p:sp>
          <p:nvSpPr>
            <p:cNvPr id="3"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7708339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8968700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3">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2366165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容页_4">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9" name="组 8"/>
          <p:cNvGrpSpPr/>
          <p:nvPr userDrawn="1"/>
        </p:nvGrpSpPr>
        <p:grpSpPr>
          <a:xfrm rot="17100000" flipH="1">
            <a:off x="-1996604" y="-2649433"/>
            <a:ext cx="12969854" cy="15178844"/>
            <a:chOff x="-3533241" y="-1493421"/>
            <a:chExt cx="10611835" cy="9526783"/>
          </a:xfrm>
        </p:grpSpPr>
        <p:sp>
          <p:nvSpPr>
            <p:cNvPr id="10"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1"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accent2">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7537799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页_5">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0"/>
            <a:ext cx="12192000" cy="6854653"/>
          </a:xfrm>
          <a:prstGeom prst="rect">
            <a:avLst/>
          </a:prstGeom>
        </p:spPr>
      </p:pic>
      <p:sp>
        <p:nvSpPr>
          <p:cNvPr id="3" name="矩形 2"/>
          <p:cNvSpPr/>
          <p:nvPr userDrawn="1"/>
        </p:nvSpPr>
        <p:spPr>
          <a:xfrm>
            <a:off x="0" y="0"/>
            <a:ext cx="12192000" cy="6858000"/>
          </a:xfrm>
          <a:prstGeom prst="rect">
            <a:avLst/>
          </a:pr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787497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页_6">
    <p:bg>
      <p:bgPr>
        <a:solidFill>
          <a:schemeClr val="accent1">
            <a:lumMod val="75000"/>
          </a:schemeClr>
        </a:solidFill>
        <a:effectLst/>
      </p:bgPr>
    </p:bg>
    <p:spTree>
      <p:nvGrpSpPr>
        <p:cNvPr id="1" name=""/>
        <p:cNvGrpSpPr/>
        <p:nvPr/>
      </p:nvGrpSpPr>
      <p:grpSpPr>
        <a:xfrm>
          <a:off x="0" y="0"/>
          <a:ext cx="0" cy="0"/>
          <a:chOff x="0" y="0"/>
          <a:chExt cx="0" cy="0"/>
        </a:xfrm>
      </p:grpSpPr>
      <p:sp>
        <p:nvSpPr>
          <p:cNvPr id="7"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1074841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内容页_7">
    <p:bg>
      <p:bgPr>
        <a:solidFill>
          <a:schemeClr val="accent2">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2147905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内容页_8">
    <p:bg>
      <p:bgPr>
        <a:solidFill>
          <a:schemeClr val="accent3">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5951549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内容页_9">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4">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595930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_三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082848" y="16937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015489" y="16937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082848" y="3093408"/>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015489" y="3093408"/>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086211" y="449301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018852" y="449301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6704846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页_10">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0353178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页_11">
    <p:bg>
      <p:bgPr>
        <a:solidFill>
          <a:schemeClr val="accent5">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9887149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46838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字体使用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行距</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背景图片出处</a:t>
            </a: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英文 </a:t>
            </a:r>
            <a:r>
              <a:rPr kumimoji="0" lang="is-IS" altLang="zh-CN" sz="1400" b="0" i="0" u="none" strike="noStrike" kern="0" cap="none" spc="0" normalizeH="0" baseline="0" noProof="0" dirty="0">
                <a:ln>
                  <a:noFill/>
                </a:ln>
                <a:solidFill>
                  <a:srgbClr val="FFFFFF"/>
                </a:solidFill>
                <a:effectLst/>
                <a:uLnTx/>
                <a:uFillTx/>
                <a:latin typeface="Segoe UI Light"/>
                <a:cs typeface="Segoe UI Light"/>
              </a:rPr>
              <a:t>Microsoft YaHei</a:t>
            </a:r>
            <a:endParaRPr kumimoji="0" lang="zh-CN" altLang="en-US" sz="1400" b="0" i="0" u="none" strike="noStrike" kern="0" cap="none" spc="0" normalizeH="0" baseline="0" noProof="0" dirty="0">
              <a:ln>
                <a:noFill/>
              </a:ln>
              <a:solidFill>
                <a:srgbClr val="FFFFFF"/>
              </a:solidFill>
              <a:effectLst/>
              <a:uLnTx/>
              <a:uFillTx/>
              <a:latin typeface="Segoe UI Light"/>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正文 </a:t>
            </a:r>
            <a:r>
              <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rPr>
              <a:t>1.3</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dirty="0" err="1">
                <a:ln>
                  <a:noFill/>
                </a:ln>
                <a:solidFill>
                  <a:srgbClr val="FFFFFF"/>
                </a:solidFill>
                <a:effectLst/>
                <a:uLnTx/>
                <a:uFillTx/>
                <a:latin typeface="Segoe UI Light"/>
                <a:ea typeface="微软雅黑"/>
                <a:cs typeface="Segoe UI Light"/>
              </a:rPr>
              <a:t>cn.bing.com</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41108987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背景图片素材">
    <p:spTree>
      <p:nvGrpSpPr>
        <p:cNvPr id="1" name=""/>
        <p:cNvGrpSpPr/>
        <p:nvPr/>
      </p:nvGrpSpPr>
      <p:grpSpPr>
        <a:xfrm>
          <a:off x="0" y="0"/>
          <a:ext cx="0" cy="0"/>
          <a:chOff x="0" y="0"/>
          <a:chExt cx="0" cy="0"/>
        </a:xfrm>
      </p:grpSpPr>
      <p:sp>
        <p:nvSpPr>
          <p:cNvPr id="4" name="矩形 3"/>
          <p:cNvSpPr/>
          <p:nvPr userDrawn="1"/>
        </p:nvSpPr>
        <p:spPr>
          <a:xfrm>
            <a:off x="440603" y="759873"/>
            <a:ext cx="1569660" cy="369332"/>
          </a:xfrm>
          <a:prstGeom prst="rect">
            <a:avLst/>
          </a:prstGeom>
        </p:spPr>
        <p:txBody>
          <a:bodyPr wrap="none">
            <a:spAutoFit/>
          </a:bodyPr>
          <a:lstStyle/>
          <a:p>
            <a:pPr defTabSz="609585"/>
            <a:r>
              <a:rPr lang="zh-CN" altLang="en-US" sz="1800" dirty="0">
                <a:solidFill>
                  <a:schemeClr val="tx1">
                    <a:lumMod val="75000"/>
                    <a:lumOff val="25000"/>
                  </a:schemeClr>
                </a:solidFill>
                <a:latin typeface="Segoe UI Light"/>
                <a:ea typeface="微软雅黑"/>
                <a:cs typeface="Segoe UI Light"/>
              </a:rPr>
              <a:t>背景图片素材</a:t>
            </a: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Tree>
    <p:extLst>
      <p:ext uri="{BB962C8B-B14F-4D97-AF65-F5344CB8AC3E}">
        <p14:creationId xmlns:p14="http://schemas.microsoft.com/office/powerpoint/2010/main" val="105175712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OfficePLUS">
    <p:spTree>
      <p:nvGrpSpPr>
        <p:cNvPr id="1" name=""/>
        <p:cNvGrpSpPr/>
        <p:nvPr/>
      </p:nvGrpSpPr>
      <p:grpSpPr>
        <a:xfrm>
          <a:off x="0" y="0"/>
          <a:ext cx="0" cy="0"/>
          <a:chOff x="0" y="0"/>
          <a:chExt cx="0" cy="0"/>
        </a:xfrm>
      </p:grpSpPr>
      <p:sp>
        <p:nvSpPr>
          <p:cNvPr id="7" name="文本框 6"/>
          <p:cNvSpPr txBox="1"/>
          <p:nvPr userDrawn="1"/>
        </p:nvSpPr>
        <p:spPr>
          <a:xfrm>
            <a:off x="4447955" y="4458724"/>
            <a:ext cx="3296095" cy="297454"/>
          </a:xfrm>
          <a:prstGeom prst="rect">
            <a:avLst/>
          </a:prstGeom>
          <a:noFill/>
        </p:spPr>
        <p:txBody>
          <a:bodyPr wrap="none" rtlCol="0">
            <a:spAutoFit/>
          </a:bodyPr>
          <a:lstStyle/>
          <a:p>
            <a:pPr marL="0" marR="0" lvl="0" indent="0" algn="ctr" defTabSz="609585" eaLnBrk="1" fontAlgn="auto" latinLnBrk="0" hangingPunct="1">
              <a:lnSpc>
                <a:spcPct val="100000"/>
              </a:lnSpc>
              <a:spcBef>
                <a:spcPts val="0"/>
              </a:spcBef>
              <a:spcAft>
                <a:spcPts val="0"/>
              </a:spcAft>
              <a:buClrTx/>
              <a:buSzTx/>
              <a:buFontTx/>
              <a:buNone/>
              <a:tabLst/>
              <a:defRPr/>
            </a:pP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点击</a:t>
            </a:r>
            <a:r>
              <a:rPr kumimoji="1" lang="en-US" altLang="zh-CN" sz="1333" b="0" i="0" u="none" strike="noStrike" kern="0" cap="none" spc="0" normalizeH="0" baseline="0" noProof="0" dirty="0">
                <a:ln>
                  <a:noFill/>
                </a:ln>
                <a:solidFill>
                  <a:srgbClr val="000000"/>
                </a:solidFill>
                <a:effectLst/>
                <a:uLnTx/>
                <a:uFillTx/>
                <a:latin typeface="Segoe UI Light" charset="0"/>
                <a:ea typeface="Segoe UI Light" charset="0"/>
                <a:cs typeface="Segoe UI Light" charset="0"/>
              </a:rPr>
              <a:t>Logo</a:t>
            </a: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获取更多优质模板（放映模式）</a:t>
            </a:r>
          </a:p>
        </p:txBody>
      </p:sp>
      <p:pic>
        <p:nvPicPr>
          <p:cNvPr id="4" name="图片 3">
            <a:hlinkClick r:id="rId2"/>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0" y="3227832"/>
            <a:ext cx="3048000" cy="402336"/>
          </a:xfrm>
          <a:prstGeom prst="rect">
            <a:avLst/>
          </a:prstGeom>
        </p:spPr>
      </p:pic>
    </p:spTree>
    <p:extLst>
      <p:ext uri="{BB962C8B-B14F-4D97-AF65-F5344CB8AC3E}">
        <p14:creationId xmlns:p14="http://schemas.microsoft.com/office/powerpoint/2010/main" val="1389766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四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53768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53768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258045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58045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3" name="文本占位符 6"/>
          <p:cNvSpPr>
            <a:spLocks noGrp="1"/>
          </p:cNvSpPr>
          <p:nvPr>
            <p:ph type="body" sz="quarter" idx="19" hasCustomPrompt="1"/>
          </p:nvPr>
        </p:nvSpPr>
        <p:spPr>
          <a:xfrm>
            <a:off x="7213362" y="362322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4" name="文本占位符 6"/>
          <p:cNvSpPr>
            <a:spLocks noGrp="1"/>
          </p:cNvSpPr>
          <p:nvPr>
            <p:ph type="body" sz="quarter" idx="20"/>
          </p:nvPr>
        </p:nvSpPr>
        <p:spPr>
          <a:xfrm>
            <a:off x="8146003" y="362322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9" name="文本占位符 6"/>
          <p:cNvSpPr>
            <a:spLocks noGrp="1"/>
          </p:cNvSpPr>
          <p:nvPr>
            <p:ph type="body" sz="quarter" idx="21" hasCustomPrompt="1"/>
          </p:nvPr>
        </p:nvSpPr>
        <p:spPr>
          <a:xfrm>
            <a:off x="7213362" y="466599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0" name="文本占位符 6"/>
          <p:cNvSpPr>
            <a:spLocks noGrp="1"/>
          </p:cNvSpPr>
          <p:nvPr>
            <p:ph type="body" sz="quarter" idx="22"/>
          </p:nvPr>
        </p:nvSpPr>
        <p:spPr>
          <a:xfrm>
            <a:off x="8146003" y="466599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719506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_五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2031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2031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21121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1121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219023" y="302105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302105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1" name="文本占位符 6"/>
          <p:cNvSpPr>
            <a:spLocks noGrp="1"/>
          </p:cNvSpPr>
          <p:nvPr>
            <p:ph type="body" sz="quarter" idx="21" hasCustomPrompt="1"/>
          </p:nvPr>
        </p:nvSpPr>
        <p:spPr>
          <a:xfrm>
            <a:off x="7219023" y="3930013"/>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930013"/>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3" name="文本占位符 6"/>
          <p:cNvSpPr>
            <a:spLocks noGrp="1"/>
          </p:cNvSpPr>
          <p:nvPr>
            <p:ph type="body" sz="quarter" idx="23" hasCustomPrompt="1"/>
          </p:nvPr>
        </p:nvSpPr>
        <p:spPr>
          <a:xfrm>
            <a:off x="7219023" y="483896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4" name="文本占位符 6"/>
          <p:cNvSpPr>
            <a:spLocks noGrp="1"/>
          </p:cNvSpPr>
          <p:nvPr>
            <p:ph type="body" sz="quarter" idx="24"/>
          </p:nvPr>
        </p:nvSpPr>
        <p:spPr>
          <a:xfrm>
            <a:off x="8151664" y="483896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959112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六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7793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7793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168835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168835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219023" y="259731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259731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1" name="文本占位符 6"/>
          <p:cNvSpPr>
            <a:spLocks noGrp="1"/>
          </p:cNvSpPr>
          <p:nvPr>
            <p:ph type="body" sz="quarter" idx="21" hasCustomPrompt="1"/>
          </p:nvPr>
        </p:nvSpPr>
        <p:spPr>
          <a:xfrm>
            <a:off x="7219023" y="350626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50626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9" name="文本占位符 6"/>
          <p:cNvSpPr>
            <a:spLocks noGrp="1"/>
          </p:cNvSpPr>
          <p:nvPr>
            <p:ph type="body" sz="quarter" idx="23" hasCustomPrompt="1"/>
          </p:nvPr>
        </p:nvSpPr>
        <p:spPr>
          <a:xfrm>
            <a:off x="7219023" y="44179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0" name="文本占位符 6"/>
          <p:cNvSpPr>
            <a:spLocks noGrp="1"/>
          </p:cNvSpPr>
          <p:nvPr>
            <p:ph type="body" sz="quarter" idx="24"/>
          </p:nvPr>
        </p:nvSpPr>
        <p:spPr>
          <a:xfrm>
            <a:off x="8151664" y="44179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5" name="文本占位符 6"/>
          <p:cNvSpPr>
            <a:spLocks noGrp="1"/>
          </p:cNvSpPr>
          <p:nvPr>
            <p:ph type="body" sz="quarter" idx="25" hasCustomPrompt="1"/>
          </p:nvPr>
        </p:nvSpPr>
        <p:spPr>
          <a:xfrm>
            <a:off x="7219023" y="53269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6" name="文本占位符 6"/>
          <p:cNvSpPr>
            <a:spLocks noGrp="1"/>
          </p:cNvSpPr>
          <p:nvPr>
            <p:ph type="body" sz="quarter" idx="26"/>
          </p:nvPr>
        </p:nvSpPr>
        <p:spPr>
          <a:xfrm>
            <a:off x="8151664" y="53269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874412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247412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副标题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2">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2">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818150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副标题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3">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3">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557686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副标题页_4">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4">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4">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2048017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3468858"/>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93" r:id="rId3"/>
    <p:sldLayoutId id="2147483694" r:id="rId4"/>
    <p:sldLayoutId id="2147483695" r:id="rId5"/>
    <p:sldLayoutId id="2147483696" r:id="rId6"/>
    <p:sldLayoutId id="2147483688" r:id="rId7"/>
    <p:sldLayoutId id="2147483697" r:id="rId8"/>
    <p:sldLayoutId id="2147483700" r:id="rId9"/>
    <p:sldLayoutId id="2147483701" r:id="rId10"/>
    <p:sldLayoutId id="2147483689" r:id="rId11"/>
    <p:sldLayoutId id="2147483687" r:id="rId12"/>
    <p:sldLayoutId id="2147483698" r:id="rId13"/>
    <p:sldLayoutId id="2147483699" r:id="rId14"/>
    <p:sldLayoutId id="2147483686" r:id="rId15"/>
    <p:sldLayoutId id="2147483690" r:id="rId16"/>
    <p:sldLayoutId id="2147483691" r:id="rId17"/>
    <p:sldLayoutId id="2147483692" r:id="rId18"/>
    <p:sldLayoutId id="2147483702" r:id="rId19"/>
    <p:sldLayoutId id="2147483703" r:id="rId20"/>
    <p:sldLayoutId id="2147483704" r:id="rId21"/>
    <p:sldLayoutId id="2147483685"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5924358"/>
      </p:ext>
    </p:extLst>
  </p:cSld>
  <p:clrMap bg1="lt1" tx1="dk1" bg2="lt2" tx2="dk2" accent1="accent1" accent2="accent2" accent3="accent3" accent4="accent4" accent5="accent5" accent6="accent6" hlink="hlink" folHlink="folHlink"/>
  <p:sldLayoutIdLst>
    <p:sldLayoutId id="2147483680" r:id="rId1"/>
    <p:sldLayoutId id="2147483682" r:id="rId2"/>
    <p:sldLayoutId id="214748368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6.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7.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8.xml"/><Relationship Id="rId1" Type="http://schemas.openxmlformats.org/officeDocument/2006/relationships/slideLayout" Target="../slideLayouts/slideLayout16.xml"/><Relationship Id="rId5" Type="http://schemas.openxmlformats.org/officeDocument/2006/relationships/image" Target="../media/image8.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9.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0.xml"/><Relationship Id="rId1" Type="http://schemas.openxmlformats.org/officeDocument/2006/relationships/slideLayout" Target="../slideLayouts/slideLayout16.xml"/><Relationship Id="rId6" Type="http://schemas.openxmlformats.org/officeDocument/2006/relationships/image" Target="../media/image9.png"/><Relationship Id="rId5" Type="http://schemas.openxmlformats.org/officeDocument/2006/relationships/hyperlink" Target="https://www.tapd.cn/53649634/" TargetMode="Externa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1.xml"/><Relationship Id="rId1" Type="http://schemas.openxmlformats.org/officeDocument/2006/relationships/slideLayout" Target="../slideLayouts/slideLayout16.xml"/><Relationship Id="rId6" Type="http://schemas.openxmlformats.org/officeDocument/2006/relationships/image" Target="../media/image10.png"/><Relationship Id="rId5" Type="http://schemas.openxmlformats.org/officeDocument/2006/relationships/hyperlink" Target="https://github.com/Coder-0x7fffffff/TeelCode" TargetMode="Externa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2.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3.xml"/><Relationship Id="rId1" Type="http://schemas.openxmlformats.org/officeDocument/2006/relationships/slideLayout" Target="../slideLayouts/slideLayout16.xml"/><Relationship Id="rId5" Type="http://schemas.openxmlformats.org/officeDocument/2006/relationships/hyperlink" Target="http://oj.xiami.space/" TargetMode="Externa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png"/><Relationship Id="rId3" Type="http://schemas.openxmlformats.org/officeDocument/2006/relationships/hyperlink" Target="http://office.msn.com.cn/" TargetMode="External"/><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6.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11.png"/><Relationship Id="rId15" Type="http://schemas.openxmlformats.org/officeDocument/2006/relationships/image" Target="../media/image21.png"/><Relationship Id="rId10" Type="http://schemas.openxmlformats.org/officeDocument/2006/relationships/image" Target="../media/image16.png"/><Relationship Id="rId4" Type="http://schemas.openxmlformats.org/officeDocument/2006/relationships/image" Target="../media/image3.png"/><Relationship Id="rId9" Type="http://schemas.openxmlformats.org/officeDocument/2006/relationships/image" Target="../media/image15.png"/><Relationship Id="rId1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5.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6.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xml"/><Relationship Id="rId1" Type="http://schemas.openxmlformats.org/officeDocument/2006/relationships/slideLayout" Target="../slideLayouts/slideLayout16.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2.xml"/><Relationship Id="rId1" Type="http://schemas.openxmlformats.org/officeDocument/2006/relationships/slideLayout" Target="../slideLayouts/slideLayout16.xml"/><Relationship Id="rId5" Type="http://schemas.openxmlformats.org/officeDocument/2006/relationships/image" Target="../media/image5.emf"/><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3.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4.xml"/><Relationship Id="rId1" Type="http://schemas.openxmlformats.org/officeDocument/2006/relationships/slideLayout" Target="../slideLayouts/slideLayout16.xml"/><Relationship Id="rId5" Type="http://schemas.openxmlformats.org/officeDocument/2006/relationships/image" Target="../media/image6.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5.xml"/><Relationship Id="rId1" Type="http://schemas.openxmlformats.org/officeDocument/2006/relationships/slideLayout" Target="../slideLayouts/slideLayout16.xml"/><Relationship Id="rId5" Type="http://schemas.openxmlformats.org/officeDocument/2006/relationships/image" Target="../media/image7.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2423762" y="2952273"/>
            <a:ext cx="7111103" cy="953454"/>
          </a:xfrm>
        </p:spPr>
        <p:txBody>
          <a:bodyPr/>
          <a:lstStyle/>
          <a:p>
            <a:r>
              <a:rPr kumimoji="1" lang="en-US" altLang="zh-CN" dirty="0" err="1"/>
              <a:t>TeelCode</a:t>
            </a:r>
            <a:r>
              <a:rPr kumimoji="1" lang="zh-CN" altLang="en-US" dirty="0"/>
              <a:t>在线</a:t>
            </a:r>
            <a:r>
              <a:rPr kumimoji="1" lang="en-US" altLang="zh-CN" dirty="0"/>
              <a:t>OJ</a:t>
            </a:r>
            <a:r>
              <a:rPr kumimoji="1" lang="zh-CN" altLang="en-US" dirty="0"/>
              <a:t>平台</a:t>
            </a:r>
          </a:p>
        </p:txBody>
      </p:sp>
      <p:sp>
        <p:nvSpPr>
          <p:cNvPr id="4" name="文本占位符 3"/>
          <p:cNvSpPr>
            <a:spLocks noGrp="1"/>
          </p:cNvSpPr>
          <p:nvPr>
            <p:ph type="body" sz="quarter" idx="15"/>
          </p:nvPr>
        </p:nvSpPr>
        <p:spPr>
          <a:xfrm>
            <a:off x="2423762" y="4078587"/>
            <a:ext cx="5689291" cy="476688"/>
          </a:xfrm>
        </p:spPr>
        <p:txBody>
          <a:bodyPr/>
          <a:lstStyle/>
          <a:p>
            <a:r>
              <a:rPr kumimoji="1" lang="zh-CN" altLang="en-US" sz="2400" b="1" dirty="0"/>
              <a:t>答辩人：朱逸宸、范泽奇、黄苏珍</a:t>
            </a:r>
          </a:p>
        </p:txBody>
      </p:sp>
      <p:pic>
        <p:nvPicPr>
          <p:cNvPr id="8" name="图片 7">
            <a:hlinkClick r:id="rId2"/>
            <a:extLst>
              <a:ext uri="{FF2B5EF4-FFF2-40B4-BE49-F238E27FC236}">
                <a16:creationId xmlns:a16="http://schemas.microsoft.com/office/drawing/2014/main" id="{A19F10A6-399C-44CD-9450-1492326D324A}"/>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63776002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3416320" cy="523220"/>
          </a:xfrm>
          <a:prstGeom prst="rect">
            <a:avLst/>
          </a:prstGeom>
          <a:noFill/>
        </p:spPr>
        <p:txBody>
          <a:bodyPr wrap="none" rtlCol="0">
            <a:spAutoFit/>
          </a:bodyPr>
          <a:lstStyle/>
          <a:p>
            <a:r>
              <a:rPr lang="zh-CN" altLang="en-US" sz="2800" b="1" dirty="0"/>
              <a:t>服务间通讯接口设计</a:t>
            </a:r>
          </a:p>
        </p:txBody>
      </p:sp>
      <p:graphicFrame>
        <p:nvGraphicFramePr>
          <p:cNvPr id="11" name="表格 10">
            <a:extLst>
              <a:ext uri="{FF2B5EF4-FFF2-40B4-BE49-F238E27FC236}">
                <a16:creationId xmlns:a16="http://schemas.microsoft.com/office/drawing/2014/main" id="{72A70612-4D12-488A-BFA6-B04218D4A5C9}"/>
              </a:ext>
            </a:extLst>
          </p:cNvPr>
          <p:cNvGraphicFramePr>
            <a:graphicFrameLocks noGrp="1"/>
          </p:cNvGraphicFramePr>
          <p:nvPr>
            <p:extLst>
              <p:ext uri="{D42A27DB-BD31-4B8C-83A1-F6EECF244321}">
                <p14:modId xmlns:p14="http://schemas.microsoft.com/office/powerpoint/2010/main" val="1127091555"/>
              </p:ext>
            </p:extLst>
          </p:nvPr>
        </p:nvGraphicFramePr>
        <p:xfrm>
          <a:off x="276726" y="2097088"/>
          <a:ext cx="11646570" cy="4225088"/>
        </p:xfrm>
        <a:graphic>
          <a:graphicData uri="http://schemas.openxmlformats.org/drawingml/2006/table">
            <a:tbl>
              <a:tblPr firstRow="1" firstCol="1" bandRow="1">
                <a:tableStyleId>{5C22544A-7EE6-4342-B048-85BDC9FD1C3A}</a:tableStyleId>
              </a:tblPr>
              <a:tblGrid>
                <a:gridCol w="2129590">
                  <a:extLst>
                    <a:ext uri="{9D8B030D-6E8A-4147-A177-3AD203B41FA5}">
                      <a16:colId xmlns:a16="http://schemas.microsoft.com/office/drawing/2014/main" val="3007268635"/>
                    </a:ext>
                  </a:extLst>
                </a:gridCol>
                <a:gridCol w="1852863">
                  <a:extLst>
                    <a:ext uri="{9D8B030D-6E8A-4147-A177-3AD203B41FA5}">
                      <a16:colId xmlns:a16="http://schemas.microsoft.com/office/drawing/2014/main" val="1748111050"/>
                    </a:ext>
                  </a:extLst>
                </a:gridCol>
                <a:gridCol w="3489158">
                  <a:extLst>
                    <a:ext uri="{9D8B030D-6E8A-4147-A177-3AD203B41FA5}">
                      <a16:colId xmlns:a16="http://schemas.microsoft.com/office/drawing/2014/main" val="3750649819"/>
                    </a:ext>
                  </a:extLst>
                </a:gridCol>
                <a:gridCol w="4174959">
                  <a:extLst>
                    <a:ext uri="{9D8B030D-6E8A-4147-A177-3AD203B41FA5}">
                      <a16:colId xmlns:a16="http://schemas.microsoft.com/office/drawing/2014/main" val="1572574548"/>
                    </a:ext>
                  </a:extLst>
                </a:gridCol>
              </a:tblGrid>
              <a:tr h="314963">
                <a:tc gridSpan="2">
                  <a:txBody>
                    <a:bodyPr/>
                    <a:lstStyle/>
                    <a:p>
                      <a:pPr algn="ctr">
                        <a:spcAft>
                          <a:spcPts val="0"/>
                        </a:spcAft>
                      </a:pPr>
                      <a:r>
                        <a:rPr lang="zh-CN" altLang="en-US" sz="1600" b="1" kern="100" dirty="0">
                          <a:effectLst/>
                          <a:latin typeface="+mn-lt"/>
                          <a:ea typeface="+mn-ea"/>
                        </a:rPr>
                        <a:t>接口</a:t>
                      </a:r>
                      <a:endParaRPr lang="zh-CN" sz="1600" b="1" kern="100" dirty="0">
                        <a:effectLst/>
                        <a:latin typeface="+mn-lt"/>
                        <a:ea typeface="+mn-ea"/>
                      </a:endParaRPr>
                    </a:p>
                  </a:txBody>
                  <a:tcPr marL="107008" marR="107008" marT="53504" marB="53504" anchor="ctr"/>
                </a:tc>
                <a:tc hMerge="1">
                  <a:txBody>
                    <a:bodyPr/>
                    <a:lstStyle/>
                    <a:p>
                      <a:endParaRPr lang="zh-CN" altLang="en-US"/>
                    </a:p>
                  </a:txBody>
                  <a:tcPr/>
                </a:tc>
                <a:tc>
                  <a:txBody>
                    <a:bodyPr/>
                    <a:lstStyle/>
                    <a:p>
                      <a:pPr algn="ctr">
                        <a:spcAft>
                          <a:spcPts val="0"/>
                        </a:spcAft>
                      </a:pPr>
                      <a:r>
                        <a:rPr lang="zh-CN" altLang="en-US" sz="1600" b="1" kern="100" dirty="0">
                          <a:effectLst/>
                          <a:latin typeface="+mn-lt"/>
                          <a:ea typeface="+mn-ea"/>
                        </a:rPr>
                        <a:t>输入</a:t>
                      </a:r>
                      <a:endParaRPr lang="zh-CN" sz="1600" b="1" kern="100" dirty="0">
                        <a:effectLst/>
                        <a:latin typeface="+mn-lt"/>
                        <a:ea typeface="+mn-ea"/>
                      </a:endParaRPr>
                    </a:p>
                  </a:txBody>
                  <a:tcPr marL="80256" marR="80256" marT="0" marB="0" anchor="ctr"/>
                </a:tc>
                <a:tc>
                  <a:txBody>
                    <a:bodyPr/>
                    <a:lstStyle/>
                    <a:p>
                      <a:pPr algn="ctr">
                        <a:spcAft>
                          <a:spcPts val="0"/>
                        </a:spcAft>
                      </a:pPr>
                      <a:r>
                        <a:rPr lang="zh-CN" altLang="en-US" sz="1600" b="1" kern="100" dirty="0">
                          <a:effectLst/>
                          <a:latin typeface="+mn-lt"/>
                        </a:rPr>
                        <a:t>输出</a:t>
                      </a:r>
                      <a:endParaRPr lang="zh-CN" sz="1600" b="1" kern="100" dirty="0">
                        <a:effectLst/>
                        <a:latin typeface="+mn-lt"/>
                        <a:ea typeface="+mn-ea"/>
                      </a:endParaRPr>
                    </a:p>
                  </a:txBody>
                  <a:tcPr marL="80256" marR="80256" marT="0" marB="0" anchor="ctr"/>
                </a:tc>
                <a:extLst>
                  <a:ext uri="{0D108BD9-81ED-4DB2-BD59-A6C34878D82A}">
                    <a16:rowId xmlns:a16="http://schemas.microsoft.com/office/drawing/2014/main" val="2908338550"/>
                  </a:ext>
                </a:extLst>
              </a:tr>
              <a:tr h="272362">
                <a:tc>
                  <a:txBody>
                    <a:bodyPr/>
                    <a:lstStyle/>
                    <a:p>
                      <a:pPr algn="ctr">
                        <a:spcAft>
                          <a:spcPts val="0"/>
                        </a:spcAft>
                      </a:pPr>
                      <a:r>
                        <a:rPr lang="zh-CN" altLang="en-US" sz="1600" b="1" kern="100" dirty="0">
                          <a:effectLst/>
                          <a:latin typeface="+mn-lt"/>
                          <a:ea typeface="+mn-ea"/>
                        </a:rPr>
                        <a:t>登录</a:t>
                      </a:r>
                      <a:endParaRPr lang="zh-CN" sz="1600" b="1" kern="100" dirty="0">
                        <a:effectLst/>
                        <a:latin typeface="+mn-lt"/>
                        <a:ea typeface="+mn-ea"/>
                      </a:endParaRPr>
                    </a:p>
                  </a:txBody>
                  <a:tcPr marL="107008" marR="107008" marT="53504" marB="53504" anchor="ctr"/>
                </a:tc>
                <a:tc>
                  <a:txBody>
                    <a:bodyPr/>
                    <a:lstStyle/>
                    <a:p>
                      <a:pPr algn="l"/>
                      <a:r>
                        <a:rPr lang="en-US" altLang="zh-CN" sz="1200" b="1" dirty="0">
                          <a:latin typeface="+mn-lt"/>
                        </a:rPr>
                        <a:t>Login</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id,pwd</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result,token</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178141001"/>
                  </a:ext>
                </a:extLst>
              </a:tr>
              <a:tr h="272362">
                <a:tc>
                  <a:txBody>
                    <a:bodyPr/>
                    <a:lstStyle/>
                    <a:p>
                      <a:pPr algn="ctr">
                        <a:spcAft>
                          <a:spcPts val="0"/>
                        </a:spcAft>
                      </a:pPr>
                      <a:r>
                        <a:rPr lang="zh-CN" altLang="en-US" sz="1600" b="1" kern="100" dirty="0">
                          <a:effectLst/>
                          <a:latin typeface="+mn-lt"/>
                          <a:ea typeface="+mn-ea"/>
                        </a:rPr>
                        <a:t>注册</a:t>
                      </a:r>
                      <a:endParaRPr lang="zh-CN" sz="1600" b="1" kern="100" dirty="0">
                        <a:effectLst/>
                        <a:latin typeface="+mn-lt"/>
                        <a:ea typeface="+mn-ea"/>
                      </a:endParaRPr>
                    </a:p>
                  </a:txBody>
                  <a:tcPr marL="107008" marR="107008" marT="53504" marB="53504" anchor="ctr"/>
                </a:tc>
                <a:tc>
                  <a:txBody>
                    <a:bodyPr/>
                    <a:lstStyle/>
                    <a:p>
                      <a:pPr algn="l"/>
                      <a:r>
                        <a:rPr lang="en-US" altLang="zh-CN" sz="1200" b="1" dirty="0">
                          <a:latin typeface="+mn-lt"/>
                        </a:rPr>
                        <a:t>Register</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id,pwd,problem,answer</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{result}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843644216"/>
                  </a:ext>
                </a:extLst>
              </a:tr>
              <a:tr h="272362">
                <a:tc>
                  <a:txBody>
                    <a:bodyPr/>
                    <a:lstStyle/>
                    <a:p>
                      <a:pPr algn="ctr">
                        <a:spcAft>
                          <a:spcPts val="0"/>
                        </a:spcAft>
                      </a:pPr>
                      <a:r>
                        <a:rPr lang="zh-CN" altLang="en-US" sz="1600" b="1" kern="100" dirty="0">
                          <a:effectLst/>
                          <a:latin typeface="+mn-lt"/>
                          <a:ea typeface="+mn-ea"/>
                        </a:rPr>
                        <a:t>由</a:t>
                      </a:r>
                      <a:r>
                        <a:rPr lang="en-US" altLang="zh-CN" sz="1600" b="1" kern="100" dirty="0">
                          <a:effectLst/>
                          <a:latin typeface="+mn-lt"/>
                          <a:ea typeface="+mn-ea"/>
                        </a:rPr>
                        <a:t>Token</a:t>
                      </a:r>
                      <a:r>
                        <a:rPr lang="zh-CN" altLang="en-US" sz="1600" b="1" kern="100" dirty="0">
                          <a:effectLst/>
                          <a:latin typeface="+mn-lt"/>
                          <a:ea typeface="+mn-ea"/>
                        </a:rPr>
                        <a:t>获取</a:t>
                      </a:r>
                      <a:r>
                        <a:rPr lang="en-US" altLang="zh-CN" sz="1600" b="1" kern="100" dirty="0">
                          <a:effectLst/>
                          <a:latin typeface="+mn-lt"/>
                          <a:ea typeface="+mn-ea"/>
                        </a:rPr>
                        <a:t>ID</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GetUid</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{token}</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uid</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734822528"/>
                  </a:ext>
                </a:extLst>
              </a:tr>
              <a:tr h="272362">
                <a:tc>
                  <a:txBody>
                    <a:bodyPr/>
                    <a:lstStyle/>
                    <a:p>
                      <a:pPr algn="ctr">
                        <a:spcAft>
                          <a:spcPts val="0"/>
                        </a:spcAft>
                      </a:pPr>
                      <a:r>
                        <a:rPr lang="zh-CN" altLang="en-US" sz="1600" b="1" kern="100" dirty="0">
                          <a:effectLst/>
                          <a:latin typeface="+mn-lt"/>
                          <a:ea typeface="+mn-ea"/>
                        </a:rPr>
                        <a:t>由</a:t>
                      </a:r>
                      <a:r>
                        <a:rPr lang="en-US" altLang="zh-CN" sz="1600" b="1" kern="100" dirty="0">
                          <a:effectLst/>
                          <a:latin typeface="+mn-lt"/>
                          <a:ea typeface="+mn-ea"/>
                        </a:rPr>
                        <a:t>UID</a:t>
                      </a:r>
                      <a:r>
                        <a:rPr lang="zh-CN" altLang="en-US" sz="1600" b="1" kern="100" dirty="0">
                          <a:effectLst/>
                          <a:latin typeface="+mn-lt"/>
                          <a:ea typeface="+mn-ea"/>
                        </a:rPr>
                        <a:t>获取用户信息</a:t>
                      </a:r>
                      <a:endParaRPr lang="zh-CN" sz="1600" b="1" kern="100" dirty="0">
                        <a:effectLst/>
                        <a:latin typeface="+mn-lt"/>
                        <a:ea typeface="+mn-ea"/>
                      </a:endParaRPr>
                    </a:p>
                  </a:txBody>
                  <a:tcPr marL="107008" marR="107008" marT="53504" marB="53504" anchor="ctr"/>
                </a:tc>
                <a:tc>
                  <a:txBody>
                    <a:bodyPr/>
                    <a:lstStyle/>
                    <a:p>
                      <a:pPr algn="l"/>
                      <a:r>
                        <a:rPr lang="en-US" altLang="zh-CN" sz="1200" b="1" kern="100" dirty="0" err="1">
                          <a:effectLst/>
                          <a:latin typeface="+mn-lt"/>
                          <a:ea typeface="+mn-ea"/>
                        </a:rPr>
                        <a:t>GetUserInfo</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uid</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uid,token,name,sex,dscp,question,answer,img</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037494676"/>
                  </a:ext>
                </a:extLst>
              </a:tr>
              <a:tr h="272362">
                <a:tc>
                  <a:txBody>
                    <a:bodyPr/>
                    <a:lstStyle/>
                    <a:p>
                      <a:pPr algn="ctr">
                        <a:spcAft>
                          <a:spcPts val="0"/>
                        </a:spcAft>
                      </a:pPr>
                      <a:r>
                        <a:rPr lang="zh-CN" altLang="en-US" sz="1600" b="1" kern="100" dirty="0">
                          <a:effectLst/>
                          <a:latin typeface="+mn-lt"/>
                          <a:ea typeface="+mn-ea"/>
                        </a:rPr>
                        <a:t>创建用户</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NewUser</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token,name,sex,dscp</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{result}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1813795431"/>
                  </a:ext>
                </a:extLst>
              </a:tr>
              <a:tr h="272362">
                <a:tc>
                  <a:txBody>
                    <a:bodyPr/>
                    <a:lstStyle/>
                    <a:p>
                      <a:pPr algn="ctr">
                        <a:spcAft>
                          <a:spcPts val="0"/>
                        </a:spcAft>
                      </a:pPr>
                      <a:r>
                        <a:rPr lang="zh-CN" altLang="en-US" sz="1600" b="1" kern="100" dirty="0">
                          <a:effectLst/>
                          <a:latin typeface="+mn-lt"/>
                          <a:ea typeface="+mn-ea"/>
                        </a:rPr>
                        <a:t>更新用户信息</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UpdateUser</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token,name,sex,dscp</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{result}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219734850"/>
                  </a:ext>
                </a:extLst>
              </a:tr>
              <a:tr h="272362">
                <a:tc>
                  <a:txBody>
                    <a:bodyPr/>
                    <a:lstStyle/>
                    <a:p>
                      <a:pPr algn="ctr">
                        <a:spcAft>
                          <a:spcPts val="0"/>
                        </a:spcAft>
                      </a:pPr>
                      <a:r>
                        <a:rPr lang="zh-CN" altLang="en-US" sz="1600" b="1" kern="100" dirty="0">
                          <a:effectLst/>
                          <a:latin typeface="+mn-lt"/>
                          <a:ea typeface="+mn-ea"/>
                        </a:rPr>
                        <a:t>修改密码</a:t>
                      </a:r>
                      <a:endParaRPr lang="zh-CN" sz="1600" b="1" kern="100" dirty="0">
                        <a:effectLst/>
                        <a:latin typeface="+mn-lt"/>
                        <a:ea typeface="+mn-ea"/>
                      </a:endParaRPr>
                    </a:p>
                  </a:txBody>
                  <a:tcPr marL="107008" marR="107008" marT="53504" marB="53504" anchor="ctr"/>
                </a:tc>
                <a:tc>
                  <a:txBody>
                    <a:bodyPr/>
                    <a:lstStyle/>
                    <a:p>
                      <a:pPr algn="l"/>
                      <a:r>
                        <a:rPr lang="en-US" altLang="zh-CN" sz="1200" b="1" kern="100" dirty="0" err="1">
                          <a:effectLst/>
                          <a:latin typeface="+mn-lt"/>
                          <a:ea typeface="+mn-ea"/>
                        </a:rPr>
                        <a:t>AlterPassword</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{token, answer, </a:t>
                      </a:r>
                      <a:r>
                        <a:rPr lang="en-US" altLang="zh-CN" sz="1200" b="1" kern="100" dirty="0" err="1">
                          <a:effectLst/>
                          <a:latin typeface="+mn-lt"/>
                          <a:ea typeface="+mn-ea"/>
                        </a:rPr>
                        <a:t>newpwd</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{result}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204407775"/>
                  </a:ext>
                </a:extLst>
              </a:tr>
              <a:tr h="272362">
                <a:tc>
                  <a:txBody>
                    <a:bodyPr/>
                    <a:lstStyle/>
                    <a:p>
                      <a:pPr algn="ctr">
                        <a:spcAft>
                          <a:spcPts val="0"/>
                        </a:spcAft>
                      </a:pPr>
                      <a:r>
                        <a:rPr lang="zh-CN" altLang="en-US" sz="1600" b="1" kern="100" dirty="0">
                          <a:effectLst/>
                          <a:latin typeface="+mn-lt"/>
                          <a:ea typeface="+mn-ea"/>
                        </a:rPr>
                        <a:t>获取做题记录</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GetUserRecord</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{token, </a:t>
                      </a:r>
                      <a:r>
                        <a:rPr lang="en-US" altLang="zh-CN" sz="1200" b="1" kern="100" dirty="0" err="1">
                          <a:effectLst/>
                          <a:latin typeface="+mn-lt"/>
                          <a:ea typeface="+mn-ea"/>
                        </a:rPr>
                        <a:t>uid</a:t>
                      </a:r>
                      <a:r>
                        <a:rPr lang="en-US" altLang="zh-CN" sz="1200" b="1" kern="100" dirty="0">
                          <a:effectLst/>
                          <a:latin typeface="+mn-lt"/>
                          <a:ea typeface="+mn-ea"/>
                        </a:rPr>
                        <a:t>, page, offset}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{record} record</a:t>
                      </a:r>
                      <a:r>
                        <a:rPr lang="zh-CN" altLang="en-US" sz="1200" b="1" kern="100" dirty="0">
                          <a:effectLst/>
                          <a:latin typeface="+mn-lt"/>
                          <a:ea typeface="+mn-ea"/>
                        </a:rPr>
                        <a:t>为列表</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768450294"/>
                  </a:ext>
                </a:extLst>
              </a:tr>
              <a:tr h="272362">
                <a:tc>
                  <a:txBody>
                    <a:bodyPr/>
                    <a:lstStyle/>
                    <a:p>
                      <a:pPr algn="ctr">
                        <a:spcAft>
                          <a:spcPts val="0"/>
                        </a:spcAft>
                      </a:pPr>
                      <a:r>
                        <a:rPr lang="zh-CN" altLang="en-US" sz="1600" b="1" kern="100" dirty="0">
                          <a:effectLst/>
                          <a:latin typeface="+mn-lt"/>
                          <a:ea typeface="+mn-ea"/>
                        </a:rPr>
                        <a:t>获取题目列表</a:t>
                      </a:r>
                      <a:endParaRPr lang="zh-CN" sz="1600" b="1" kern="100" dirty="0">
                        <a:effectLst/>
                        <a:latin typeface="+mn-lt"/>
                        <a:ea typeface="+mn-ea"/>
                      </a:endParaRPr>
                    </a:p>
                  </a:txBody>
                  <a:tcPr marL="107008" marR="107008" marT="53504" marB="53504" anchor="ctr"/>
                </a:tc>
                <a:tc>
                  <a:txBody>
                    <a:bodyPr/>
                    <a:lstStyle/>
                    <a:p>
                      <a:pPr algn="l"/>
                      <a:r>
                        <a:rPr lang="en-US" altLang="zh-CN" sz="1200" b="1" dirty="0">
                          <a:latin typeface="+mn-lt"/>
                        </a:rPr>
                        <a:t>All</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token,page,offset,class,diff,status</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{result} result</a:t>
                      </a:r>
                      <a:r>
                        <a:rPr lang="zh-CN" altLang="en-US" sz="1200" b="1" kern="100" dirty="0">
                          <a:effectLst/>
                          <a:latin typeface="+mn-lt"/>
                          <a:ea typeface="+mn-ea"/>
                        </a:rPr>
                        <a:t>为列表</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443617276"/>
                  </a:ext>
                </a:extLst>
              </a:tr>
              <a:tr h="272362">
                <a:tc>
                  <a:txBody>
                    <a:bodyPr/>
                    <a:lstStyle/>
                    <a:p>
                      <a:pPr algn="ctr">
                        <a:spcAft>
                          <a:spcPts val="0"/>
                        </a:spcAft>
                      </a:pPr>
                      <a:r>
                        <a:rPr lang="zh-CN" altLang="en-US" sz="1600" b="1" kern="100" dirty="0">
                          <a:effectLst/>
                          <a:latin typeface="+mn-lt"/>
                          <a:ea typeface="+mn-ea"/>
                        </a:rPr>
                        <a:t>添加题目</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AddProblem</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token,id,name,difficulty,dscp</a:t>
                      </a:r>
                      <a:r>
                        <a:rPr lang="en-US" altLang="zh-CN" sz="1200" b="1" kern="100" dirty="0">
                          <a:effectLst/>
                          <a:latin typeface="+mn-lt"/>
                          <a:ea typeface="+mn-ea"/>
                        </a:rPr>
                        <a:t>, </a:t>
                      </a:r>
                      <a:r>
                        <a:rPr lang="en-US" altLang="zh-CN" sz="1200" b="1" kern="100" dirty="0" err="1">
                          <a:effectLst/>
                          <a:latin typeface="+mn-lt"/>
                          <a:ea typeface="+mn-ea"/>
                        </a:rPr>
                        <a:t>inputs,outputs,classfication</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{result}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1683614952"/>
                  </a:ext>
                </a:extLst>
              </a:tr>
              <a:tr h="272362">
                <a:tc>
                  <a:txBody>
                    <a:bodyPr/>
                    <a:lstStyle/>
                    <a:p>
                      <a:pPr algn="ctr">
                        <a:spcAft>
                          <a:spcPts val="0"/>
                        </a:spcAft>
                      </a:pPr>
                      <a:r>
                        <a:rPr lang="zh-CN" altLang="en-US" sz="1600" b="1" kern="100" dirty="0">
                          <a:effectLst/>
                          <a:latin typeface="+mn-lt"/>
                          <a:ea typeface="+mn-ea"/>
                        </a:rPr>
                        <a:t>获取题目</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GetProblem</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token,id</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{result}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582421045"/>
                  </a:ext>
                </a:extLst>
              </a:tr>
            </a:tbl>
          </a:graphicData>
        </a:graphic>
      </p:graphicFrame>
    </p:spTree>
    <p:extLst>
      <p:ext uri="{BB962C8B-B14F-4D97-AF65-F5344CB8AC3E}">
        <p14:creationId xmlns:p14="http://schemas.microsoft.com/office/powerpoint/2010/main" val="3125534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3416320" cy="523220"/>
          </a:xfrm>
          <a:prstGeom prst="rect">
            <a:avLst/>
          </a:prstGeom>
          <a:noFill/>
        </p:spPr>
        <p:txBody>
          <a:bodyPr wrap="none" rtlCol="0">
            <a:spAutoFit/>
          </a:bodyPr>
          <a:lstStyle/>
          <a:p>
            <a:r>
              <a:rPr lang="zh-CN" altLang="en-US" sz="2800" b="1" dirty="0"/>
              <a:t>服务间通讯接口设计</a:t>
            </a:r>
          </a:p>
        </p:txBody>
      </p:sp>
      <p:graphicFrame>
        <p:nvGraphicFramePr>
          <p:cNvPr id="11" name="表格 10">
            <a:extLst>
              <a:ext uri="{FF2B5EF4-FFF2-40B4-BE49-F238E27FC236}">
                <a16:creationId xmlns:a16="http://schemas.microsoft.com/office/drawing/2014/main" id="{72A70612-4D12-488A-BFA6-B04218D4A5C9}"/>
              </a:ext>
            </a:extLst>
          </p:cNvPr>
          <p:cNvGraphicFramePr>
            <a:graphicFrameLocks noGrp="1"/>
          </p:cNvGraphicFramePr>
          <p:nvPr>
            <p:extLst>
              <p:ext uri="{D42A27DB-BD31-4B8C-83A1-F6EECF244321}">
                <p14:modId xmlns:p14="http://schemas.microsoft.com/office/powerpoint/2010/main" val="3611019777"/>
              </p:ext>
            </p:extLst>
          </p:nvPr>
        </p:nvGraphicFramePr>
        <p:xfrm>
          <a:off x="272715" y="1989296"/>
          <a:ext cx="11646570" cy="4575936"/>
        </p:xfrm>
        <a:graphic>
          <a:graphicData uri="http://schemas.openxmlformats.org/drawingml/2006/table">
            <a:tbl>
              <a:tblPr firstRow="1" firstCol="1" bandRow="1">
                <a:tableStyleId>{5C22544A-7EE6-4342-B048-85BDC9FD1C3A}</a:tableStyleId>
              </a:tblPr>
              <a:tblGrid>
                <a:gridCol w="2129590">
                  <a:extLst>
                    <a:ext uri="{9D8B030D-6E8A-4147-A177-3AD203B41FA5}">
                      <a16:colId xmlns:a16="http://schemas.microsoft.com/office/drawing/2014/main" val="3007268635"/>
                    </a:ext>
                  </a:extLst>
                </a:gridCol>
                <a:gridCol w="1852863">
                  <a:extLst>
                    <a:ext uri="{9D8B030D-6E8A-4147-A177-3AD203B41FA5}">
                      <a16:colId xmlns:a16="http://schemas.microsoft.com/office/drawing/2014/main" val="1748111050"/>
                    </a:ext>
                  </a:extLst>
                </a:gridCol>
                <a:gridCol w="3489158">
                  <a:extLst>
                    <a:ext uri="{9D8B030D-6E8A-4147-A177-3AD203B41FA5}">
                      <a16:colId xmlns:a16="http://schemas.microsoft.com/office/drawing/2014/main" val="3750649819"/>
                    </a:ext>
                  </a:extLst>
                </a:gridCol>
                <a:gridCol w="4174959">
                  <a:extLst>
                    <a:ext uri="{9D8B030D-6E8A-4147-A177-3AD203B41FA5}">
                      <a16:colId xmlns:a16="http://schemas.microsoft.com/office/drawing/2014/main" val="1572574548"/>
                    </a:ext>
                  </a:extLst>
                </a:gridCol>
              </a:tblGrid>
              <a:tr h="314963">
                <a:tc gridSpan="2">
                  <a:txBody>
                    <a:bodyPr/>
                    <a:lstStyle/>
                    <a:p>
                      <a:pPr algn="ctr">
                        <a:spcAft>
                          <a:spcPts val="0"/>
                        </a:spcAft>
                      </a:pPr>
                      <a:r>
                        <a:rPr lang="zh-CN" altLang="en-US" sz="1600" b="1" kern="100" dirty="0">
                          <a:effectLst/>
                          <a:latin typeface="+mn-lt"/>
                          <a:ea typeface="+mn-ea"/>
                        </a:rPr>
                        <a:t>接口</a:t>
                      </a:r>
                      <a:endParaRPr lang="zh-CN" sz="1600" b="1" kern="100" dirty="0">
                        <a:effectLst/>
                        <a:latin typeface="+mn-lt"/>
                        <a:ea typeface="+mn-ea"/>
                      </a:endParaRPr>
                    </a:p>
                  </a:txBody>
                  <a:tcPr marL="107008" marR="107008" marT="53504" marB="53504" anchor="ctr"/>
                </a:tc>
                <a:tc hMerge="1">
                  <a:txBody>
                    <a:bodyPr/>
                    <a:lstStyle/>
                    <a:p>
                      <a:endParaRPr lang="zh-CN" altLang="en-US"/>
                    </a:p>
                  </a:txBody>
                  <a:tcPr/>
                </a:tc>
                <a:tc>
                  <a:txBody>
                    <a:bodyPr/>
                    <a:lstStyle/>
                    <a:p>
                      <a:pPr algn="ctr">
                        <a:spcAft>
                          <a:spcPts val="0"/>
                        </a:spcAft>
                      </a:pPr>
                      <a:r>
                        <a:rPr lang="zh-CN" altLang="en-US" sz="1600" b="1" kern="100" dirty="0">
                          <a:effectLst/>
                          <a:latin typeface="+mn-lt"/>
                          <a:ea typeface="+mn-ea"/>
                        </a:rPr>
                        <a:t>输入</a:t>
                      </a:r>
                      <a:endParaRPr lang="zh-CN" sz="1600" b="1" kern="100" dirty="0">
                        <a:effectLst/>
                        <a:latin typeface="+mn-lt"/>
                        <a:ea typeface="+mn-ea"/>
                      </a:endParaRPr>
                    </a:p>
                  </a:txBody>
                  <a:tcPr marL="80256" marR="80256" marT="0" marB="0" anchor="ctr"/>
                </a:tc>
                <a:tc>
                  <a:txBody>
                    <a:bodyPr/>
                    <a:lstStyle/>
                    <a:p>
                      <a:pPr algn="ctr">
                        <a:spcAft>
                          <a:spcPts val="0"/>
                        </a:spcAft>
                      </a:pPr>
                      <a:r>
                        <a:rPr lang="zh-CN" altLang="en-US" sz="1600" b="1" kern="100" dirty="0">
                          <a:effectLst/>
                          <a:latin typeface="+mn-lt"/>
                        </a:rPr>
                        <a:t>输出</a:t>
                      </a:r>
                      <a:endParaRPr lang="zh-CN" sz="1600" b="1" kern="100" dirty="0">
                        <a:effectLst/>
                        <a:latin typeface="+mn-lt"/>
                        <a:ea typeface="+mn-ea"/>
                      </a:endParaRPr>
                    </a:p>
                  </a:txBody>
                  <a:tcPr marL="80256" marR="80256" marT="0" marB="0" anchor="ctr"/>
                </a:tc>
                <a:extLst>
                  <a:ext uri="{0D108BD9-81ED-4DB2-BD59-A6C34878D82A}">
                    <a16:rowId xmlns:a16="http://schemas.microsoft.com/office/drawing/2014/main" val="2908338550"/>
                  </a:ext>
                </a:extLst>
              </a:tr>
              <a:tr h="272362">
                <a:tc>
                  <a:txBody>
                    <a:bodyPr/>
                    <a:lstStyle/>
                    <a:p>
                      <a:pPr algn="ctr">
                        <a:spcAft>
                          <a:spcPts val="0"/>
                        </a:spcAft>
                      </a:pPr>
                      <a:r>
                        <a:rPr lang="zh-CN" altLang="en-US" sz="1600" b="1" kern="100" dirty="0">
                          <a:effectLst/>
                          <a:latin typeface="+mn-lt"/>
                          <a:ea typeface="+mn-ea"/>
                        </a:rPr>
                        <a:t>获取题目提交记录</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GetProblemRecord</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token,uid,page,offset</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{record} record</a:t>
                      </a:r>
                      <a:r>
                        <a:rPr lang="zh-CN" altLang="en-US" sz="1200" b="1" kern="100" dirty="0">
                          <a:effectLst/>
                          <a:latin typeface="+mn-lt"/>
                          <a:ea typeface="+mn-ea"/>
                        </a:rPr>
                        <a:t>为列表</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178141001"/>
                  </a:ext>
                </a:extLst>
              </a:tr>
              <a:tr h="272362">
                <a:tc>
                  <a:txBody>
                    <a:bodyPr/>
                    <a:lstStyle/>
                    <a:p>
                      <a:pPr algn="ctr">
                        <a:spcAft>
                          <a:spcPts val="0"/>
                        </a:spcAft>
                      </a:pPr>
                      <a:r>
                        <a:rPr lang="zh-CN" altLang="en-US" sz="1600" b="1" kern="100" dirty="0">
                          <a:effectLst/>
                          <a:latin typeface="+mn-lt"/>
                          <a:ea typeface="+mn-ea"/>
                        </a:rPr>
                        <a:t>获取题目数量</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GetProblemCount</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{token}</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{count}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843644216"/>
                  </a:ext>
                </a:extLst>
              </a:tr>
              <a:tr h="272362">
                <a:tc>
                  <a:txBody>
                    <a:bodyPr/>
                    <a:lstStyle/>
                    <a:p>
                      <a:pPr algn="ctr">
                        <a:spcAft>
                          <a:spcPts val="0"/>
                        </a:spcAft>
                      </a:pPr>
                      <a:r>
                        <a:rPr lang="zh-CN" altLang="en-US" sz="1600" b="1" kern="100" dirty="0">
                          <a:effectLst/>
                          <a:latin typeface="+mn-lt"/>
                          <a:ea typeface="+mn-ea"/>
                        </a:rPr>
                        <a:t>下一个题目可用</a:t>
                      </a:r>
                      <a:r>
                        <a:rPr lang="en-US" altLang="zh-CN" sz="1600" b="1" kern="100" dirty="0">
                          <a:effectLst/>
                          <a:latin typeface="+mn-lt"/>
                          <a:ea typeface="+mn-ea"/>
                        </a:rPr>
                        <a:t>ID</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GetNextProblemId</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{token}</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pid</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734822528"/>
                  </a:ext>
                </a:extLst>
              </a:tr>
              <a:tr h="272362">
                <a:tc>
                  <a:txBody>
                    <a:bodyPr/>
                    <a:lstStyle/>
                    <a:p>
                      <a:pPr algn="ctr">
                        <a:spcAft>
                          <a:spcPts val="0"/>
                        </a:spcAft>
                      </a:pPr>
                      <a:r>
                        <a:rPr lang="zh-CN" altLang="en-US" sz="1600" b="1" kern="100" dirty="0">
                          <a:effectLst/>
                          <a:latin typeface="+mn-lt"/>
                          <a:ea typeface="+mn-ea"/>
                        </a:rPr>
                        <a:t>获取所有分类</a:t>
                      </a:r>
                      <a:endParaRPr lang="zh-CN" sz="1600" b="1" kern="100" dirty="0">
                        <a:effectLst/>
                        <a:latin typeface="+mn-lt"/>
                        <a:ea typeface="+mn-ea"/>
                      </a:endParaRPr>
                    </a:p>
                  </a:txBody>
                  <a:tcPr marL="107008" marR="107008" marT="53504" marB="53504" anchor="ctr"/>
                </a:tc>
                <a:tc>
                  <a:txBody>
                    <a:bodyPr/>
                    <a:lstStyle/>
                    <a:p>
                      <a:pPr algn="l"/>
                      <a:r>
                        <a:rPr lang="en-US" altLang="zh-CN" sz="1200" b="1" kern="100" dirty="0" err="1">
                          <a:effectLst/>
                          <a:latin typeface="+mn-lt"/>
                          <a:ea typeface="+mn-ea"/>
                        </a:rPr>
                        <a:t>GetClassifications</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{token}</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{result} result</a:t>
                      </a:r>
                      <a:r>
                        <a:rPr lang="zh-CN" altLang="en-US" sz="1200" b="1" kern="100" dirty="0">
                          <a:effectLst/>
                          <a:latin typeface="+mn-lt"/>
                          <a:ea typeface="+mn-ea"/>
                        </a:rPr>
                        <a:t>为列表</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037494676"/>
                  </a:ext>
                </a:extLst>
              </a:tr>
              <a:tr h="272362">
                <a:tc>
                  <a:txBody>
                    <a:bodyPr/>
                    <a:lstStyle/>
                    <a:p>
                      <a:pPr algn="ctr">
                        <a:spcAft>
                          <a:spcPts val="0"/>
                        </a:spcAft>
                      </a:pPr>
                      <a:r>
                        <a:rPr lang="zh-CN" altLang="en-US" sz="1600" b="1" kern="100" dirty="0">
                          <a:effectLst/>
                          <a:latin typeface="+mn-lt"/>
                          <a:ea typeface="+mn-ea"/>
                        </a:rPr>
                        <a:t>添加分类</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AddClassification</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token,id,name</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{result}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1813795431"/>
                  </a:ext>
                </a:extLst>
              </a:tr>
              <a:tr h="272362">
                <a:tc>
                  <a:txBody>
                    <a:bodyPr/>
                    <a:lstStyle/>
                    <a:p>
                      <a:pPr algn="ctr">
                        <a:spcAft>
                          <a:spcPts val="0"/>
                        </a:spcAft>
                      </a:pPr>
                      <a:r>
                        <a:rPr lang="zh-CN" altLang="en-US" sz="1600" b="1" kern="100" dirty="0">
                          <a:effectLst/>
                          <a:latin typeface="+mn-lt"/>
                          <a:ea typeface="+mn-ea"/>
                        </a:rPr>
                        <a:t>获取所有难度</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GetDifficulties</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{token}</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id:name</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219734850"/>
                  </a:ext>
                </a:extLst>
              </a:tr>
              <a:tr h="272362">
                <a:tc>
                  <a:txBody>
                    <a:bodyPr/>
                    <a:lstStyle/>
                    <a:p>
                      <a:pPr algn="ctr">
                        <a:spcAft>
                          <a:spcPts val="0"/>
                        </a:spcAft>
                      </a:pPr>
                      <a:r>
                        <a:rPr lang="zh-CN" altLang="en-US" sz="1600" b="1" kern="100" dirty="0">
                          <a:effectLst/>
                          <a:latin typeface="+mn-lt"/>
                          <a:ea typeface="+mn-ea"/>
                        </a:rPr>
                        <a:t>删除题目</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DeleteProblem</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token,id</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{result}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204407775"/>
                  </a:ext>
                </a:extLst>
              </a:tr>
              <a:tr h="272362">
                <a:tc>
                  <a:txBody>
                    <a:bodyPr/>
                    <a:lstStyle/>
                    <a:p>
                      <a:pPr algn="ctr">
                        <a:spcAft>
                          <a:spcPts val="0"/>
                        </a:spcAft>
                      </a:pPr>
                      <a:r>
                        <a:rPr lang="zh-CN" altLang="en-US" sz="1600" b="1" kern="100" dirty="0">
                          <a:effectLst/>
                          <a:latin typeface="+mn-lt"/>
                          <a:ea typeface="+mn-ea"/>
                        </a:rPr>
                        <a:t>删除分类</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DeleteClassification</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toke,id</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{result}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768450294"/>
                  </a:ext>
                </a:extLst>
              </a:tr>
              <a:tr h="272362">
                <a:tc>
                  <a:txBody>
                    <a:bodyPr/>
                    <a:lstStyle/>
                    <a:p>
                      <a:pPr algn="ctr">
                        <a:spcAft>
                          <a:spcPts val="0"/>
                        </a:spcAft>
                      </a:pPr>
                      <a:r>
                        <a:rPr lang="zh-CN" altLang="en-US" sz="1600" b="1" kern="100" dirty="0">
                          <a:effectLst/>
                          <a:latin typeface="+mn-lt"/>
                          <a:ea typeface="+mn-ea"/>
                        </a:rPr>
                        <a:t>提交代码</a:t>
                      </a:r>
                      <a:endParaRPr lang="zh-CN" sz="1600" b="1" kern="100" dirty="0">
                        <a:effectLst/>
                        <a:latin typeface="+mn-lt"/>
                        <a:ea typeface="+mn-ea"/>
                      </a:endParaRPr>
                    </a:p>
                  </a:txBody>
                  <a:tcPr marL="107008" marR="107008" marT="53504" marB="53504" anchor="ctr"/>
                </a:tc>
                <a:tc>
                  <a:txBody>
                    <a:bodyPr/>
                    <a:lstStyle/>
                    <a:p>
                      <a:pPr algn="l"/>
                      <a:r>
                        <a:rPr lang="en-US" altLang="zh-CN" sz="1200" b="1" dirty="0">
                          <a:latin typeface="+mn-lt"/>
                        </a:rPr>
                        <a:t>Submit</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token,id,cod,language,time</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{count,{</a:t>
                      </a:r>
                      <a:r>
                        <a:rPr lang="en-US" altLang="zh-CN" sz="1200" b="1" kern="100" dirty="0" err="1">
                          <a:effectLst/>
                          <a:latin typeface="+mn-lt"/>
                          <a:ea typeface="+mn-ea"/>
                        </a:rPr>
                        <a:t>memoryused,resultcode,resultinfo,timeused</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443617276"/>
                  </a:ext>
                </a:extLst>
              </a:tr>
              <a:tr h="272362">
                <a:tc>
                  <a:txBody>
                    <a:bodyPr/>
                    <a:lstStyle/>
                    <a:p>
                      <a:pPr algn="ctr">
                        <a:spcAft>
                          <a:spcPts val="0"/>
                        </a:spcAft>
                      </a:pPr>
                      <a:r>
                        <a:rPr lang="zh-CN" altLang="en-US" sz="1600" b="1" kern="100" dirty="0">
                          <a:effectLst/>
                          <a:latin typeface="+mn-lt"/>
                          <a:ea typeface="+mn-ea"/>
                        </a:rPr>
                        <a:t>执行代码</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ExecuteCode</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token,code,language,input</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result,output</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1683614952"/>
                  </a:ext>
                </a:extLst>
              </a:tr>
              <a:tr h="272362">
                <a:tc>
                  <a:txBody>
                    <a:bodyPr/>
                    <a:lstStyle/>
                    <a:p>
                      <a:pPr algn="ctr">
                        <a:spcAft>
                          <a:spcPts val="0"/>
                        </a:spcAft>
                      </a:pPr>
                      <a:r>
                        <a:rPr lang="zh-CN" altLang="en-US" sz="1600" b="1" kern="100" dirty="0">
                          <a:effectLst/>
                          <a:latin typeface="+mn-lt"/>
                          <a:ea typeface="+mn-ea"/>
                        </a:rPr>
                        <a:t>添加评论</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AddComment</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token,pid,uid,img,time,detail,cfaid,ruid</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err,cid</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582421045"/>
                  </a:ext>
                </a:extLst>
              </a:tr>
              <a:tr h="272362">
                <a:tc>
                  <a:txBody>
                    <a:bodyPr/>
                    <a:lstStyle/>
                    <a:p>
                      <a:pPr algn="ctr">
                        <a:spcAft>
                          <a:spcPts val="0"/>
                        </a:spcAft>
                      </a:pPr>
                      <a:r>
                        <a:rPr lang="zh-CN" altLang="en-US" sz="1600" b="1" kern="100" dirty="0">
                          <a:effectLst/>
                          <a:latin typeface="+mn-lt"/>
                          <a:ea typeface="+mn-ea"/>
                        </a:rPr>
                        <a:t>查询评论</a:t>
                      </a:r>
                      <a:endParaRPr lang="zh-CN" sz="1600" b="1" kern="100" dirty="0">
                        <a:effectLst/>
                        <a:latin typeface="+mn-lt"/>
                        <a:ea typeface="+mn-ea"/>
                      </a:endParaRPr>
                    </a:p>
                  </a:txBody>
                  <a:tcPr marL="107008" marR="107008" marT="53504" marB="53504" anchor="ctr"/>
                </a:tc>
                <a:tc>
                  <a:txBody>
                    <a:bodyPr/>
                    <a:lstStyle/>
                    <a:p>
                      <a:pPr algn="l"/>
                      <a:r>
                        <a:rPr lang="en-US" altLang="zh-CN" sz="1200" b="1" dirty="0" err="1">
                          <a:latin typeface="+mn-lt"/>
                        </a:rPr>
                        <a:t>GetComments</a:t>
                      </a:r>
                      <a:endParaRPr lang="zh-CN" altLang="en-US" sz="1200" b="1" dirty="0">
                        <a:latin typeface="+mn-lt"/>
                      </a:endParaRPr>
                    </a:p>
                  </a:txBody>
                  <a:tcPr marL="107008" marR="107008" marT="53504" marB="53504"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token,pid,page,offset</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tc>
                  <a:txBody>
                    <a:bodyPr/>
                    <a:lstStyle/>
                    <a:p>
                      <a:pPr algn="l">
                        <a:spcAft>
                          <a:spcPts val="0"/>
                        </a:spcAft>
                      </a:pPr>
                      <a:r>
                        <a:rPr lang="en-US" altLang="zh-CN" sz="1200" b="1" kern="100" dirty="0">
                          <a:effectLst/>
                          <a:latin typeface="+mn-lt"/>
                          <a:ea typeface="+mn-ea"/>
                        </a:rPr>
                        <a:t>{</a:t>
                      </a:r>
                      <a:r>
                        <a:rPr lang="en-US" altLang="zh-CN" sz="1200" b="1" kern="100" dirty="0" err="1">
                          <a:effectLst/>
                          <a:latin typeface="+mn-lt"/>
                          <a:ea typeface="+mn-ea"/>
                        </a:rPr>
                        <a:t>err,comments</a:t>
                      </a:r>
                      <a:r>
                        <a:rPr lang="en-US" altLang="zh-CN" sz="1200" b="1" kern="100" dirty="0">
                          <a:effectLst/>
                          <a:latin typeface="+mn-lt"/>
                          <a:ea typeface="+mn-ea"/>
                        </a:rPr>
                        <a:t>}</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1988216847"/>
                  </a:ext>
                </a:extLst>
              </a:tr>
            </a:tbl>
          </a:graphicData>
        </a:graphic>
      </p:graphicFrame>
    </p:spTree>
    <p:extLst>
      <p:ext uri="{BB962C8B-B14F-4D97-AF65-F5344CB8AC3E}">
        <p14:creationId xmlns:p14="http://schemas.microsoft.com/office/powerpoint/2010/main" val="3025173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1980029" cy="523220"/>
          </a:xfrm>
          <a:prstGeom prst="rect">
            <a:avLst/>
          </a:prstGeom>
          <a:noFill/>
        </p:spPr>
        <p:txBody>
          <a:bodyPr wrap="none" rtlCol="0">
            <a:spAutoFit/>
          </a:bodyPr>
          <a:lstStyle/>
          <a:p>
            <a:r>
              <a:rPr lang="zh-CN" altLang="en-US" sz="2800" b="1" dirty="0"/>
              <a:t>数据库设计</a:t>
            </a:r>
          </a:p>
        </p:txBody>
      </p:sp>
      <p:pic>
        <p:nvPicPr>
          <p:cNvPr id="6" name="图片 5">
            <a:extLst>
              <a:ext uri="{FF2B5EF4-FFF2-40B4-BE49-F238E27FC236}">
                <a16:creationId xmlns:a16="http://schemas.microsoft.com/office/drawing/2014/main" id="{7CC413C3-C7A9-4529-9438-1EB9F87E84A2}"/>
              </a:ext>
            </a:extLst>
          </p:cNvPr>
          <p:cNvPicPr>
            <a:picLocks noChangeAspect="1"/>
          </p:cNvPicPr>
          <p:nvPr/>
        </p:nvPicPr>
        <p:blipFill>
          <a:blip r:embed="rId5"/>
          <a:stretch>
            <a:fillRect/>
          </a:stretch>
        </p:blipFill>
        <p:spPr>
          <a:xfrm>
            <a:off x="4275685" y="2032985"/>
            <a:ext cx="7916315" cy="3835155"/>
          </a:xfrm>
          <a:prstGeom prst="rect">
            <a:avLst/>
          </a:prstGeom>
        </p:spPr>
      </p:pic>
      <p:sp>
        <p:nvSpPr>
          <p:cNvPr id="15" name="文本框 14">
            <a:extLst>
              <a:ext uri="{FF2B5EF4-FFF2-40B4-BE49-F238E27FC236}">
                <a16:creationId xmlns:a16="http://schemas.microsoft.com/office/drawing/2014/main" id="{4F382441-E2A5-438B-BC9C-A2836FDBA791}"/>
              </a:ext>
            </a:extLst>
          </p:cNvPr>
          <p:cNvSpPr txBox="1"/>
          <p:nvPr/>
        </p:nvSpPr>
        <p:spPr>
          <a:xfrm>
            <a:off x="163168" y="2032985"/>
            <a:ext cx="4103638" cy="2923877"/>
          </a:xfrm>
          <a:prstGeom prst="rect">
            <a:avLst/>
          </a:prstGeom>
          <a:noFill/>
        </p:spPr>
        <p:txBody>
          <a:bodyPr wrap="square">
            <a:spAutoFit/>
          </a:bodyPr>
          <a:lstStyle/>
          <a:p>
            <a:r>
              <a:rPr lang="zh-CN" altLang="en-US" sz="2000" dirty="0"/>
              <a:t>数据库总共设计了8张表：</a:t>
            </a:r>
            <a:endParaRPr lang="en-US" altLang="zh-CN" sz="2000" dirty="0"/>
          </a:p>
          <a:p>
            <a:endParaRPr lang="zh-CN" altLang="en-US" sz="2000" dirty="0"/>
          </a:p>
          <a:p>
            <a:pPr marL="342900" indent="-342900">
              <a:buFont typeface="Arial" panose="020B0604020202020204" pitchFamily="34" charset="0"/>
              <a:buChar char="•"/>
            </a:pPr>
            <a:r>
              <a:rPr lang="zh-CN" altLang="en-US" dirty="0"/>
              <a:t>Login：用户登录信息</a:t>
            </a:r>
          </a:p>
          <a:p>
            <a:pPr marL="342900" indent="-342900">
              <a:buFont typeface="Arial" panose="020B0604020202020204" pitchFamily="34" charset="0"/>
              <a:buChar char="•"/>
            </a:pPr>
            <a:r>
              <a:rPr lang="zh-CN" altLang="en-US" dirty="0"/>
              <a:t>OJUser：用户信息</a:t>
            </a:r>
          </a:p>
          <a:p>
            <a:pPr marL="342900" indent="-342900">
              <a:buFont typeface="Arial" panose="020B0604020202020204" pitchFamily="34" charset="0"/>
              <a:buChar char="•"/>
            </a:pPr>
            <a:r>
              <a:rPr lang="zh-CN" altLang="en-US" dirty="0"/>
              <a:t>Problem：题目信息</a:t>
            </a:r>
          </a:p>
          <a:p>
            <a:pPr marL="342900" indent="-342900">
              <a:buFont typeface="Arial" panose="020B0604020202020204" pitchFamily="34" charset="0"/>
              <a:buChar char="•"/>
            </a:pPr>
            <a:r>
              <a:rPr lang="zh-CN" altLang="en-US" dirty="0"/>
              <a:t>Classification：分类信息</a:t>
            </a:r>
          </a:p>
          <a:p>
            <a:pPr marL="342900" indent="-342900">
              <a:buFont typeface="Arial" panose="020B0604020202020204" pitchFamily="34" charset="0"/>
              <a:buChar char="•"/>
            </a:pPr>
            <a:r>
              <a:rPr lang="zh-CN" altLang="en-US" dirty="0"/>
              <a:t>ProblemClassification：类题对应</a:t>
            </a:r>
          </a:p>
          <a:p>
            <a:pPr marL="342900" indent="-342900">
              <a:buFont typeface="Arial" panose="020B0604020202020204" pitchFamily="34" charset="0"/>
              <a:buChar char="•"/>
            </a:pPr>
            <a:r>
              <a:rPr lang="zh-CN" altLang="en-US" dirty="0"/>
              <a:t>UserProblem：用户题目状态</a:t>
            </a:r>
          </a:p>
          <a:p>
            <a:pPr marL="342900" indent="-342900">
              <a:buFont typeface="Arial" panose="020B0604020202020204" pitchFamily="34" charset="0"/>
              <a:buChar char="•"/>
            </a:pPr>
            <a:r>
              <a:rPr lang="zh-CN" altLang="en-US" dirty="0"/>
              <a:t>Record：提交状态信息</a:t>
            </a:r>
          </a:p>
          <a:p>
            <a:pPr marL="342900" indent="-342900">
              <a:buFont typeface="Arial" panose="020B0604020202020204" pitchFamily="34" charset="0"/>
              <a:buChar char="•"/>
            </a:pPr>
            <a:r>
              <a:rPr lang="zh-CN" altLang="en-US" dirty="0"/>
              <a:t>Comments：评论信息</a:t>
            </a:r>
          </a:p>
        </p:txBody>
      </p:sp>
    </p:spTree>
    <p:extLst>
      <p:ext uri="{BB962C8B-B14F-4D97-AF65-F5344CB8AC3E}">
        <p14:creationId xmlns:p14="http://schemas.microsoft.com/office/powerpoint/2010/main" val="2282549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03</a:t>
            </a:r>
            <a:endParaRPr kumimoji="1" lang="zh-CN" altLang="en-US" dirty="0"/>
          </a:p>
        </p:txBody>
      </p:sp>
      <p:sp>
        <p:nvSpPr>
          <p:cNvPr id="3" name="文本占位符 2"/>
          <p:cNvSpPr>
            <a:spLocks noGrp="1"/>
          </p:cNvSpPr>
          <p:nvPr>
            <p:ph type="body" sz="quarter" idx="16"/>
          </p:nvPr>
        </p:nvSpPr>
        <p:spPr/>
        <p:txBody>
          <a:bodyPr/>
          <a:lstStyle/>
          <a:p>
            <a:r>
              <a:rPr kumimoji="1" lang="zh-CN" altLang="en-US" b="1" dirty="0"/>
              <a:t>分工实施</a:t>
            </a:r>
          </a:p>
        </p:txBody>
      </p:sp>
      <p:pic>
        <p:nvPicPr>
          <p:cNvPr id="7" name="图片 6">
            <a:hlinkClick r:id="rId2"/>
            <a:extLst>
              <a:ext uri="{FF2B5EF4-FFF2-40B4-BE49-F238E27FC236}">
                <a16:creationId xmlns:a16="http://schemas.microsoft.com/office/drawing/2014/main" id="{608E56F3-FD0D-4293-8FD0-E93F0E63DC54}"/>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228143758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8014DF60-657A-4B22-A493-5E6377E4A5FE}"/>
              </a:ext>
            </a:extLst>
          </p:cNvPr>
          <p:cNvSpPr txBox="1"/>
          <p:nvPr/>
        </p:nvSpPr>
        <p:spPr>
          <a:xfrm>
            <a:off x="163168" y="1341087"/>
            <a:ext cx="1620957" cy="523220"/>
          </a:xfrm>
          <a:prstGeom prst="rect">
            <a:avLst/>
          </a:prstGeom>
          <a:noFill/>
        </p:spPr>
        <p:txBody>
          <a:bodyPr wrap="none" rtlCol="0">
            <a:spAutoFit/>
          </a:bodyPr>
          <a:lstStyle/>
          <a:p>
            <a:r>
              <a:rPr lang="zh-CN" altLang="en-US" sz="2800" b="1" dirty="0"/>
              <a:t>迭代设计</a:t>
            </a:r>
          </a:p>
        </p:txBody>
      </p:sp>
      <p:grpSp>
        <p:nvGrpSpPr>
          <p:cNvPr id="6" name="组合 5">
            <a:extLst>
              <a:ext uri="{FF2B5EF4-FFF2-40B4-BE49-F238E27FC236}">
                <a16:creationId xmlns:a16="http://schemas.microsoft.com/office/drawing/2014/main" id="{9DF5653B-858D-494C-9C1E-20DB71C6615B}"/>
              </a:ext>
            </a:extLst>
          </p:cNvPr>
          <p:cNvGrpSpPr/>
          <p:nvPr/>
        </p:nvGrpSpPr>
        <p:grpSpPr>
          <a:xfrm>
            <a:off x="1704513" y="4460474"/>
            <a:ext cx="8991414" cy="1560976"/>
            <a:chOff x="1704513" y="4460474"/>
            <a:chExt cx="8991414" cy="1560976"/>
          </a:xfrm>
        </p:grpSpPr>
        <p:sp>
          <p:nvSpPr>
            <p:cNvPr id="3" name="箭头: 燕尾形 2">
              <a:extLst>
                <a:ext uri="{FF2B5EF4-FFF2-40B4-BE49-F238E27FC236}">
                  <a16:creationId xmlns:a16="http://schemas.microsoft.com/office/drawing/2014/main" id="{82C467C4-1F28-4022-B113-329825233338}"/>
                </a:ext>
              </a:extLst>
            </p:cNvPr>
            <p:cNvSpPr/>
            <p:nvPr/>
          </p:nvSpPr>
          <p:spPr>
            <a:xfrm>
              <a:off x="1704513" y="5300055"/>
              <a:ext cx="8991414" cy="721395"/>
            </a:xfrm>
            <a:prstGeom prst="notchedRightArrow">
              <a:avLst>
                <a:gd name="adj1" fmla="val 67229"/>
                <a:gd name="adj2" fmla="val 5738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框 3">
              <a:extLst>
                <a:ext uri="{FF2B5EF4-FFF2-40B4-BE49-F238E27FC236}">
                  <a16:creationId xmlns:a16="http://schemas.microsoft.com/office/drawing/2014/main" id="{EC9BC483-8EC5-4265-BB62-FDA749E544D4}"/>
                </a:ext>
              </a:extLst>
            </p:cNvPr>
            <p:cNvSpPr txBox="1"/>
            <p:nvPr/>
          </p:nvSpPr>
          <p:spPr>
            <a:xfrm>
              <a:off x="4390371" y="5481396"/>
              <a:ext cx="780983" cy="369332"/>
            </a:xfrm>
            <a:prstGeom prst="rect">
              <a:avLst/>
            </a:prstGeom>
            <a:noFill/>
          </p:spPr>
          <p:txBody>
            <a:bodyPr wrap="none" rtlCol="0">
              <a:spAutoFit/>
            </a:bodyPr>
            <a:lstStyle/>
            <a:p>
              <a:r>
                <a:rPr lang="zh-CN" altLang="en-US" dirty="0">
                  <a:solidFill>
                    <a:schemeClr val="bg1"/>
                  </a:solidFill>
                </a:rPr>
                <a:t>迭代</a:t>
              </a:r>
              <a:r>
                <a:rPr lang="en-US" altLang="zh-CN" dirty="0">
                  <a:solidFill>
                    <a:schemeClr val="bg1"/>
                  </a:solidFill>
                </a:rPr>
                <a:t>1</a:t>
              </a:r>
              <a:endParaRPr lang="zh-CN" altLang="en-US" dirty="0">
                <a:solidFill>
                  <a:schemeClr val="bg1"/>
                </a:solidFill>
              </a:endParaRPr>
            </a:p>
          </p:txBody>
        </p:sp>
        <p:sp>
          <p:nvSpPr>
            <p:cNvPr id="15" name="文本框 14">
              <a:extLst>
                <a:ext uri="{FF2B5EF4-FFF2-40B4-BE49-F238E27FC236}">
                  <a16:creationId xmlns:a16="http://schemas.microsoft.com/office/drawing/2014/main" id="{820C55B6-3644-4941-934B-227D5485FC6D}"/>
                </a:ext>
              </a:extLst>
            </p:cNvPr>
            <p:cNvSpPr txBox="1"/>
            <p:nvPr/>
          </p:nvSpPr>
          <p:spPr>
            <a:xfrm>
              <a:off x="6929522" y="5476086"/>
              <a:ext cx="780983" cy="369332"/>
            </a:xfrm>
            <a:prstGeom prst="rect">
              <a:avLst/>
            </a:prstGeom>
            <a:noFill/>
          </p:spPr>
          <p:txBody>
            <a:bodyPr wrap="none" rtlCol="0">
              <a:spAutoFit/>
            </a:bodyPr>
            <a:lstStyle/>
            <a:p>
              <a:r>
                <a:rPr lang="zh-CN" altLang="en-US" dirty="0">
                  <a:solidFill>
                    <a:schemeClr val="bg1"/>
                  </a:solidFill>
                </a:rPr>
                <a:t>迭代</a:t>
              </a:r>
              <a:r>
                <a:rPr lang="en-US" altLang="zh-CN" dirty="0">
                  <a:solidFill>
                    <a:schemeClr val="bg1"/>
                  </a:solidFill>
                </a:rPr>
                <a:t>2</a:t>
              </a:r>
              <a:endParaRPr lang="zh-CN" altLang="en-US" dirty="0">
                <a:solidFill>
                  <a:schemeClr val="bg1"/>
                </a:solidFill>
              </a:endParaRPr>
            </a:p>
          </p:txBody>
        </p:sp>
        <p:sp>
          <p:nvSpPr>
            <p:cNvPr id="16" name="文本框 15">
              <a:extLst>
                <a:ext uri="{FF2B5EF4-FFF2-40B4-BE49-F238E27FC236}">
                  <a16:creationId xmlns:a16="http://schemas.microsoft.com/office/drawing/2014/main" id="{8EB48DDB-F783-44E6-8566-4EF76F20ABA9}"/>
                </a:ext>
              </a:extLst>
            </p:cNvPr>
            <p:cNvSpPr txBox="1"/>
            <p:nvPr/>
          </p:nvSpPr>
          <p:spPr>
            <a:xfrm>
              <a:off x="9212032" y="5481396"/>
              <a:ext cx="780983" cy="369332"/>
            </a:xfrm>
            <a:prstGeom prst="rect">
              <a:avLst/>
            </a:prstGeom>
            <a:noFill/>
          </p:spPr>
          <p:txBody>
            <a:bodyPr wrap="none" rtlCol="0">
              <a:spAutoFit/>
            </a:bodyPr>
            <a:lstStyle/>
            <a:p>
              <a:r>
                <a:rPr lang="zh-CN" altLang="en-US" dirty="0">
                  <a:solidFill>
                    <a:schemeClr val="bg1"/>
                  </a:solidFill>
                </a:rPr>
                <a:t>迭代</a:t>
              </a:r>
              <a:r>
                <a:rPr lang="en-US" altLang="zh-CN" dirty="0">
                  <a:solidFill>
                    <a:schemeClr val="bg1"/>
                  </a:solidFill>
                </a:rPr>
                <a:t>3</a:t>
              </a:r>
              <a:endParaRPr lang="zh-CN" altLang="en-US" dirty="0">
                <a:solidFill>
                  <a:schemeClr val="bg1"/>
                </a:solidFill>
              </a:endParaRPr>
            </a:p>
          </p:txBody>
        </p:sp>
        <p:sp>
          <p:nvSpPr>
            <p:cNvPr id="5" name="文本框 4">
              <a:extLst>
                <a:ext uri="{FF2B5EF4-FFF2-40B4-BE49-F238E27FC236}">
                  <a16:creationId xmlns:a16="http://schemas.microsoft.com/office/drawing/2014/main" id="{E4DFBB8D-BA98-4910-93B1-CD4808487467}"/>
                </a:ext>
              </a:extLst>
            </p:cNvPr>
            <p:cNvSpPr txBox="1"/>
            <p:nvPr/>
          </p:nvSpPr>
          <p:spPr>
            <a:xfrm>
              <a:off x="3828293" y="4460474"/>
              <a:ext cx="1905137" cy="923330"/>
            </a:xfrm>
            <a:prstGeom prst="rect">
              <a:avLst/>
            </a:prstGeom>
            <a:noFill/>
          </p:spPr>
          <p:txBody>
            <a:bodyPr wrap="none" rtlCol="0">
              <a:spAutoFit/>
            </a:bodyPr>
            <a:lstStyle/>
            <a:p>
              <a:pPr marL="285750" indent="-285750">
                <a:buFont typeface="Arial" panose="020B0604020202020204" pitchFamily="34" charset="0"/>
                <a:buChar char="•"/>
              </a:pPr>
              <a:r>
                <a:rPr lang="en-US" altLang="zh-CN" dirty="0"/>
                <a:t>OJ</a:t>
              </a:r>
              <a:r>
                <a:rPr lang="zh-CN" altLang="en-US" dirty="0"/>
                <a:t>服务框架</a:t>
              </a:r>
              <a:endParaRPr lang="en-US" altLang="zh-CN" dirty="0"/>
            </a:p>
            <a:p>
              <a:pPr marL="285750" indent="-285750">
                <a:buFont typeface="Arial" panose="020B0604020202020204" pitchFamily="34" charset="0"/>
                <a:buChar char="•"/>
              </a:pPr>
              <a:r>
                <a:rPr lang="en-US" altLang="zh-CN" dirty="0"/>
                <a:t>Web</a:t>
              </a:r>
              <a:r>
                <a:rPr lang="zh-CN" altLang="en-US" dirty="0"/>
                <a:t>服务框架</a:t>
              </a:r>
              <a:endParaRPr lang="en-US" altLang="zh-CN" dirty="0"/>
            </a:p>
            <a:p>
              <a:pPr marL="285750" indent="-285750">
                <a:buFont typeface="Arial" panose="020B0604020202020204" pitchFamily="34" charset="0"/>
                <a:buChar char="•"/>
              </a:pPr>
              <a:r>
                <a:rPr lang="zh-CN" altLang="en-US" dirty="0"/>
                <a:t>用户功能</a:t>
              </a:r>
            </a:p>
          </p:txBody>
        </p:sp>
        <p:sp>
          <p:nvSpPr>
            <p:cNvPr id="18" name="文本框 17">
              <a:extLst>
                <a:ext uri="{FF2B5EF4-FFF2-40B4-BE49-F238E27FC236}">
                  <a16:creationId xmlns:a16="http://schemas.microsoft.com/office/drawing/2014/main" id="{4F940128-81DB-4120-8849-5542745CE9CB}"/>
                </a:ext>
              </a:extLst>
            </p:cNvPr>
            <p:cNvSpPr txBox="1"/>
            <p:nvPr/>
          </p:nvSpPr>
          <p:spPr>
            <a:xfrm>
              <a:off x="6621745" y="4460474"/>
              <a:ext cx="1396536"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a:t>判题核心</a:t>
              </a:r>
              <a:endParaRPr lang="en-US" altLang="zh-CN" dirty="0"/>
            </a:p>
            <a:p>
              <a:pPr marL="285750" indent="-285750">
                <a:buFont typeface="Arial" panose="020B0604020202020204" pitchFamily="34" charset="0"/>
                <a:buChar char="•"/>
              </a:pPr>
              <a:r>
                <a:rPr lang="zh-CN" altLang="en-US" dirty="0"/>
                <a:t>管理功能</a:t>
              </a:r>
              <a:endParaRPr lang="en-US" altLang="zh-CN" dirty="0"/>
            </a:p>
            <a:p>
              <a:pPr marL="285750" indent="-285750">
                <a:buFont typeface="Arial" panose="020B0604020202020204" pitchFamily="34" charset="0"/>
                <a:buChar char="•"/>
              </a:pPr>
              <a:r>
                <a:rPr lang="zh-CN" altLang="en-US" dirty="0"/>
                <a:t>练习功能</a:t>
              </a:r>
            </a:p>
          </p:txBody>
        </p:sp>
        <p:sp>
          <p:nvSpPr>
            <p:cNvPr id="19" name="文本框 18">
              <a:extLst>
                <a:ext uri="{FF2B5EF4-FFF2-40B4-BE49-F238E27FC236}">
                  <a16:creationId xmlns:a16="http://schemas.microsoft.com/office/drawing/2014/main" id="{4074265B-2C4E-4C18-89F5-01229AC9E1E3}"/>
                </a:ext>
              </a:extLst>
            </p:cNvPr>
            <p:cNvSpPr txBox="1"/>
            <p:nvPr/>
          </p:nvSpPr>
          <p:spPr>
            <a:xfrm>
              <a:off x="8904255" y="4460474"/>
              <a:ext cx="1396536"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a:t>搜索功能</a:t>
              </a:r>
              <a:endParaRPr lang="en-US" altLang="zh-CN" dirty="0"/>
            </a:p>
            <a:p>
              <a:pPr marL="285750" indent="-285750">
                <a:buFont typeface="Arial" panose="020B0604020202020204" pitchFamily="34" charset="0"/>
                <a:buChar char="•"/>
              </a:pPr>
              <a:r>
                <a:rPr lang="zh-CN" altLang="en-US" dirty="0"/>
                <a:t>集成测试</a:t>
              </a:r>
              <a:endParaRPr lang="en-US" altLang="zh-CN" dirty="0"/>
            </a:p>
            <a:p>
              <a:pPr marL="285750" indent="-285750">
                <a:buFont typeface="Arial" panose="020B0604020202020204" pitchFamily="34" charset="0"/>
                <a:buChar char="•"/>
              </a:pPr>
              <a:r>
                <a:rPr lang="zh-CN" altLang="en-US" dirty="0"/>
                <a:t>云端部署</a:t>
              </a:r>
            </a:p>
          </p:txBody>
        </p:sp>
      </p:grpSp>
      <p:sp>
        <p:nvSpPr>
          <p:cNvPr id="21" name="文本框 20">
            <a:extLst>
              <a:ext uri="{FF2B5EF4-FFF2-40B4-BE49-F238E27FC236}">
                <a16:creationId xmlns:a16="http://schemas.microsoft.com/office/drawing/2014/main" id="{034FEFB2-3C9A-464D-BC74-176256D37104}"/>
              </a:ext>
            </a:extLst>
          </p:cNvPr>
          <p:cNvSpPr txBox="1"/>
          <p:nvPr/>
        </p:nvSpPr>
        <p:spPr>
          <a:xfrm>
            <a:off x="598513" y="2032985"/>
            <a:ext cx="10994505" cy="2246769"/>
          </a:xfrm>
          <a:prstGeom prst="rect">
            <a:avLst/>
          </a:prstGeom>
          <a:noFill/>
        </p:spPr>
        <p:txBody>
          <a:bodyPr wrap="square">
            <a:spAutoFit/>
          </a:bodyPr>
          <a:lstStyle/>
          <a:p>
            <a:r>
              <a:rPr lang="en-US" altLang="zh-CN" sz="2000" dirty="0"/>
              <a:t>       </a:t>
            </a:r>
            <a:r>
              <a:rPr lang="zh-CN" altLang="en-US" sz="2000" dirty="0"/>
              <a:t>完成系统总共设计三个迭代，分别分为迭代</a:t>
            </a:r>
            <a:r>
              <a:rPr lang="en-US" altLang="zh-CN" sz="2000" dirty="0"/>
              <a:t>0</a:t>
            </a:r>
            <a:r>
              <a:rPr lang="zh-CN" altLang="en-US" sz="2000" dirty="0"/>
              <a:t>、</a:t>
            </a:r>
            <a:r>
              <a:rPr lang="en-US" altLang="zh-CN" sz="2000" dirty="0"/>
              <a:t>1</a:t>
            </a:r>
            <a:r>
              <a:rPr lang="zh-CN" altLang="en-US" sz="2000" dirty="0"/>
              <a:t>、</a:t>
            </a:r>
            <a:r>
              <a:rPr lang="en-US" altLang="zh-CN" sz="2000" dirty="0"/>
              <a:t>2</a:t>
            </a:r>
            <a:r>
              <a:rPr lang="zh-CN" altLang="en-US" sz="2000" dirty="0"/>
              <a:t>、</a:t>
            </a:r>
            <a:r>
              <a:rPr lang="en-US" altLang="zh-CN" sz="2000" dirty="0"/>
              <a:t>3</a:t>
            </a:r>
            <a:r>
              <a:rPr lang="zh-CN" altLang="en-US" sz="2000" dirty="0"/>
              <a:t>，按照重要程度和工作量进行评估后，等分工作量确定迭代内容。</a:t>
            </a:r>
            <a:endParaRPr lang="en-US" altLang="zh-CN" sz="2000" dirty="0"/>
          </a:p>
          <a:p>
            <a:endParaRPr lang="en-US" altLang="zh-CN" sz="2000" dirty="0"/>
          </a:p>
          <a:p>
            <a:pPr marL="342900" indent="-342900">
              <a:buFont typeface="Arial" panose="020B0604020202020204" pitchFamily="34" charset="0"/>
              <a:buChar char="•"/>
            </a:pPr>
            <a:r>
              <a:rPr lang="zh-CN" altLang="en-US" sz="2000" dirty="0"/>
              <a:t>迭代</a:t>
            </a:r>
            <a:r>
              <a:rPr lang="en-US" altLang="zh-CN" sz="2000" dirty="0"/>
              <a:t>0</a:t>
            </a:r>
            <a:r>
              <a:rPr lang="zh-CN" altLang="en-US" sz="2000" dirty="0"/>
              <a:t>：确定选题、完成用户故事、完成系统设计</a:t>
            </a:r>
            <a:endParaRPr lang="en-US" altLang="zh-CN" sz="2000" dirty="0"/>
          </a:p>
          <a:p>
            <a:pPr marL="342900" indent="-342900">
              <a:buFont typeface="Arial" panose="020B0604020202020204" pitchFamily="34" charset="0"/>
              <a:buChar char="•"/>
            </a:pPr>
            <a:r>
              <a:rPr lang="zh-CN" altLang="en-US" sz="2000" dirty="0"/>
              <a:t>迭代</a:t>
            </a:r>
            <a:r>
              <a:rPr lang="en-US" altLang="zh-CN" sz="2000" dirty="0"/>
              <a:t>1</a:t>
            </a:r>
            <a:r>
              <a:rPr lang="zh-CN" altLang="en-US" sz="2000" dirty="0"/>
              <a:t>：项目设计完成核心框架和基础功能</a:t>
            </a:r>
            <a:endParaRPr lang="en-US" altLang="zh-CN" sz="2000" dirty="0"/>
          </a:p>
          <a:p>
            <a:pPr marL="342900" indent="-342900">
              <a:buFont typeface="Arial" panose="020B0604020202020204" pitchFamily="34" charset="0"/>
              <a:buChar char="•"/>
            </a:pPr>
            <a:r>
              <a:rPr lang="zh-CN" altLang="en-US" sz="2000" dirty="0"/>
              <a:t>迭代</a:t>
            </a:r>
            <a:r>
              <a:rPr lang="en-US" altLang="zh-CN" sz="2000" dirty="0"/>
              <a:t>2</a:t>
            </a:r>
            <a:r>
              <a:rPr lang="zh-CN" altLang="en-US" sz="2000" dirty="0"/>
              <a:t>：完成核心功能</a:t>
            </a:r>
            <a:endParaRPr lang="en-US" altLang="zh-CN" sz="2000" dirty="0"/>
          </a:p>
          <a:p>
            <a:pPr marL="342900" indent="-342900">
              <a:buFont typeface="Arial" panose="020B0604020202020204" pitchFamily="34" charset="0"/>
              <a:buChar char="•"/>
            </a:pPr>
            <a:r>
              <a:rPr lang="zh-CN" altLang="en-US" sz="2000" dirty="0"/>
              <a:t>迭代</a:t>
            </a:r>
            <a:r>
              <a:rPr lang="en-US" altLang="zh-CN" sz="2000" dirty="0"/>
              <a:t>3</a:t>
            </a:r>
            <a:r>
              <a:rPr lang="zh-CN" altLang="en-US" sz="2000" dirty="0"/>
              <a:t>：完成附加功能以及测试和部署</a:t>
            </a:r>
            <a:endParaRPr lang="en-US" altLang="zh-CN" sz="2000" dirty="0"/>
          </a:p>
        </p:txBody>
      </p:sp>
      <p:sp>
        <p:nvSpPr>
          <p:cNvPr id="20" name="文本框 19">
            <a:extLst>
              <a:ext uri="{FF2B5EF4-FFF2-40B4-BE49-F238E27FC236}">
                <a16:creationId xmlns:a16="http://schemas.microsoft.com/office/drawing/2014/main" id="{41F07D5C-78AE-4442-9A8F-960E894F6A2E}"/>
              </a:ext>
            </a:extLst>
          </p:cNvPr>
          <p:cNvSpPr txBox="1"/>
          <p:nvPr/>
        </p:nvSpPr>
        <p:spPr>
          <a:xfrm>
            <a:off x="2266591" y="5481396"/>
            <a:ext cx="780983" cy="369332"/>
          </a:xfrm>
          <a:prstGeom prst="rect">
            <a:avLst/>
          </a:prstGeom>
          <a:noFill/>
        </p:spPr>
        <p:txBody>
          <a:bodyPr wrap="none" rtlCol="0">
            <a:spAutoFit/>
          </a:bodyPr>
          <a:lstStyle/>
          <a:p>
            <a:r>
              <a:rPr lang="zh-CN" altLang="en-US" dirty="0">
                <a:solidFill>
                  <a:schemeClr val="bg1"/>
                </a:solidFill>
              </a:rPr>
              <a:t>迭代</a:t>
            </a:r>
            <a:r>
              <a:rPr lang="en-US" altLang="zh-CN" dirty="0">
                <a:solidFill>
                  <a:schemeClr val="bg1"/>
                </a:solidFill>
              </a:rPr>
              <a:t>0</a:t>
            </a:r>
            <a:endParaRPr lang="zh-CN" altLang="en-US" dirty="0">
              <a:solidFill>
                <a:schemeClr val="bg1"/>
              </a:solidFill>
            </a:endParaRPr>
          </a:p>
        </p:txBody>
      </p:sp>
      <p:sp>
        <p:nvSpPr>
          <p:cNvPr id="22" name="文本框 21">
            <a:extLst>
              <a:ext uri="{FF2B5EF4-FFF2-40B4-BE49-F238E27FC236}">
                <a16:creationId xmlns:a16="http://schemas.microsoft.com/office/drawing/2014/main" id="{F4A07A07-F3D3-430F-9285-BC1ABCA98066}"/>
              </a:ext>
            </a:extLst>
          </p:cNvPr>
          <p:cNvSpPr txBox="1"/>
          <p:nvPr/>
        </p:nvSpPr>
        <p:spPr>
          <a:xfrm>
            <a:off x="1704513" y="4460474"/>
            <a:ext cx="1396536"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a:t>确定选题</a:t>
            </a:r>
            <a:endParaRPr lang="en-US" altLang="zh-CN" dirty="0"/>
          </a:p>
          <a:p>
            <a:pPr marL="285750" indent="-285750">
              <a:buFont typeface="Arial" panose="020B0604020202020204" pitchFamily="34" charset="0"/>
              <a:buChar char="•"/>
            </a:pPr>
            <a:r>
              <a:rPr lang="zh-CN" altLang="en-US" dirty="0"/>
              <a:t>用户故事</a:t>
            </a:r>
            <a:endParaRPr lang="en-US" altLang="zh-CN" dirty="0"/>
          </a:p>
          <a:p>
            <a:pPr marL="285750" indent="-285750">
              <a:buFont typeface="Arial" panose="020B0604020202020204" pitchFamily="34" charset="0"/>
              <a:buChar char="•"/>
            </a:pPr>
            <a:r>
              <a:rPr lang="zh-CN" altLang="en-US" dirty="0"/>
              <a:t>系统设计</a:t>
            </a:r>
          </a:p>
        </p:txBody>
      </p:sp>
    </p:spTree>
    <p:extLst>
      <p:ext uri="{BB962C8B-B14F-4D97-AF65-F5344CB8AC3E}">
        <p14:creationId xmlns:p14="http://schemas.microsoft.com/office/powerpoint/2010/main" val="2537973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8014DF60-657A-4B22-A493-5E6377E4A5FE}"/>
              </a:ext>
            </a:extLst>
          </p:cNvPr>
          <p:cNvSpPr txBox="1"/>
          <p:nvPr/>
        </p:nvSpPr>
        <p:spPr>
          <a:xfrm>
            <a:off x="163168" y="1341087"/>
            <a:ext cx="1620957" cy="523220"/>
          </a:xfrm>
          <a:prstGeom prst="rect">
            <a:avLst/>
          </a:prstGeom>
          <a:noFill/>
        </p:spPr>
        <p:txBody>
          <a:bodyPr wrap="none" rtlCol="0">
            <a:spAutoFit/>
          </a:bodyPr>
          <a:lstStyle/>
          <a:p>
            <a:r>
              <a:rPr lang="zh-CN" altLang="en-US" sz="2800" b="1" dirty="0"/>
              <a:t>实施管理</a:t>
            </a:r>
          </a:p>
        </p:txBody>
      </p:sp>
      <p:sp>
        <p:nvSpPr>
          <p:cNvPr id="10" name="文本框 9">
            <a:extLst>
              <a:ext uri="{FF2B5EF4-FFF2-40B4-BE49-F238E27FC236}">
                <a16:creationId xmlns:a16="http://schemas.microsoft.com/office/drawing/2014/main" id="{8CCFD504-B1A4-41EB-99FC-DB8B6EBA77A6}"/>
              </a:ext>
            </a:extLst>
          </p:cNvPr>
          <p:cNvSpPr txBox="1"/>
          <p:nvPr/>
        </p:nvSpPr>
        <p:spPr>
          <a:xfrm>
            <a:off x="598514" y="2020263"/>
            <a:ext cx="10994505" cy="707886"/>
          </a:xfrm>
          <a:prstGeom prst="rect">
            <a:avLst/>
          </a:prstGeom>
          <a:noFill/>
        </p:spPr>
        <p:txBody>
          <a:bodyPr wrap="square">
            <a:spAutoFit/>
          </a:bodyPr>
          <a:lstStyle/>
          <a:p>
            <a:r>
              <a:rPr lang="en-US" altLang="zh-CN" sz="2000" dirty="0"/>
              <a:t>       </a:t>
            </a:r>
            <a:r>
              <a:rPr lang="zh-CN" altLang="en-US" sz="2000" dirty="0"/>
              <a:t>项目通过</a:t>
            </a:r>
            <a:r>
              <a:rPr lang="en-US" altLang="zh-CN" sz="2000" dirty="0"/>
              <a:t>TAPD</a:t>
            </a:r>
            <a:r>
              <a:rPr lang="zh-CN" altLang="en-US" sz="2000" dirty="0"/>
              <a:t>管理，在</a:t>
            </a:r>
            <a:r>
              <a:rPr lang="en-US" altLang="zh-CN" sz="2000" dirty="0"/>
              <a:t>TAPD</a:t>
            </a:r>
            <a:r>
              <a:rPr lang="zh-CN" altLang="en-US" sz="2000" dirty="0"/>
              <a:t>完成用户故事后按照时间顺序确定迭代与需求。当完成对应内容时在</a:t>
            </a:r>
            <a:r>
              <a:rPr lang="en-US" altLang="zh-CN" sz="2000" dirty="0"/>
              <a:t>TAPD</a:t>
            </a:r>
            <a:r>
              <a:rPr lang="zh-CN" altLang="en-US" sz="2000" dirty="0"/>
              <a:t>上进行流转；链接：</a:t>
            </a:r>
            <a:r>
              <a:rPr lang="en-US" altLang="zh-CN" sz="2000" dirty="0"/>
              <a:t> </a:t>
            </a:r>
            <a:r>
              <a:rPr lang="en-US" altLang="zh-CN" sz="2000" dirty="0">
                <a:hlinkClick r:id="rId5"/>
              </a:rPr>
              <a:t>https://www.tapd.cn/53649634/</a:t>
            </a:r>
            <a:endParaRPr lang="en-US" altLang="zh-CN" sz="2000" dirty="0"/>
          </a:p>
        </p:txBody>
      </p:sp>
      <p:pic>
        <p:nvPicPr>
          <p:cNvPr id="4" name="图片 3">
            <a:extLst>
              <a:ext uri="{FF2B5EF4-FFF2-40B4-BE49-F238E27FC236}">
                <a16:creationId xmlns:a16="http://schemas.microsoft.com/office/drawing/2014/main" id="{BEC2DF29-7FC3-4114-B7E8-DE66F64801F1}"/>
              </a:ext>
            </a:extLst>
          </p:cNvPr>
          <p:cNvPicPr>
            <a:picLocks noChangeAspect="1"/>
          </p:cNvPicPr>
          <p:nvPr/>
        </p:nvPicPr>
        <p:blipFill rotWithShape="1">
          <a:blip r:embed="rId6"/>
          <a:srcRect b="27936"/>
          <a:stretch/>
        </p:blipFill>
        <p:spPr>
          <a:xfrm>
            <a:off x="598515" y="2884105"/>
            <a:ext cx="10994504" cy="3973896"/>
          </a:xfrm>
          <a:prstGeom prst="rect">
            <a:avLst/>
          </a:prstGeom>
        </p:spPr>
      </p:pic>
    </p:spTree>
    <p:extLst>
      <p:ext uri="{BB962C8B-B14F-4D97-AF65-F5344CB8AC3E}">
        <p14:creationId xmlns:p14="http://schemas.microsoft.com/office/powerpoint/2010/main" val="4057952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8014DF60-657A-4B22-A493-5E6377E4A5FE}"/>
              </a:ext>
            </a:extLst>
          </p:cNvPr>
          <p:cNvSpPr txBox="1"/>
          <p:nvPr/>
        </p:nvSpPr>
        <p:spPr>
          <a:xfrm>
            <a:off x="163168" y="1341087"/>
            <a:ext cx="1620957" cy="523220"/>
          </a:xfrm>
          <a:prstGeom prst="rect">
            <a:avLst/>
          </a:prstGeom>
          <a:noFill/>
        </p:spPr>
        <p:txBody>
          <a:bodyPr wrap="none" rtlCol="0">
            <a:spAutoFit/>
          </a:bodyPr>
          <a:lstStyle/>
          <a:p>
            <a:r>
              <a:rPr lang="zh-CN" altLang="en-US" sz="2800" b="1" dirty="0"/>
              <a:t>实施管理</a:t>
            </a:r>
          </a:p>
        </p:txBody>
      </p:sp>
      <p:sp>
        <p:nvSpPr>
          <p:cNvPr id="14" name="文本框 13">
            <a:extLst>
              <a:ext uri="{FF2B5EF4-FFF2-40B4-BE49-F238E27FC236}">
                <a16:creationId xmlns:a16="http://schemas.microsoft.com/office/drawing/2014/main" id="{884080A0-AB0C-453A-9D43-604D30CEA767}"/>
              </a:ext>
            </a:extLst>
          </p:cNvPr>
          <p:cNvSpPr txBox="1"/>
          <p:nvPr/>
        </p:nvSpPr>
        <p:spPr>
          <a:xfrm>
            <a:off x="731680" y="1764101"/>
            <a:ext cx="10994504" cy="646331"/>
          </a:xfrm>
          <a:prstGeom prst="rect">
            <a:avLst/>
          </a:prstGeom>
          <a:noFill/>
        </p:spPr>
        <p:txBody>
          <a:bodyPr wrap="square">
            <a:spAutoFit/>
          </a:bodyPr>
          <a:lstStyle/>
          <a:p>
            <a:r>
              <a:rPr lang="en-US" altLang="zh-CN" sz="1800" dirty="0"/>
              <a:t>       </a:t>
            </a:r>
            <a:r>
              <a:rPr lang="zh-CN" altLang="en-US" sz="1800" dirty="0"/>
              <a:t>项目通过</a:t>
            </a:r>
            <a:r>
              <a:rPr lang="en-US" altLang="zh-CN" sz="1800" dirty="0"/>
              <a:t>GitHub</a:t>
            </a:r>
            <a:r>
              <a:rPr lang="zh-CN" altLang="en-US" sz="1800" dirty="0"/>
              <a:t>管理代码。所有的代码、设计文档、报告、</a:t>
            </a:r>
            <a:r>
              <a:rPr lang="en-US" altLang="zh-CN" sz="1800" dirty="0"/>
              <a:t>PPT</a:t>
            </a:r>
            <a:r>
              <a:rPr lang="zh-CN" altLang="en-US" sz="1800" dirty="0"/>
              <a:t>等都通过</a:t>
            </a:r>
            <a:r>
              <a:rPr lang="en-US" altLang="zh-CN" sz="1800" dirty="0"/>
              <a:t>GitHub</a:t>
            </a:r>
            <a:r>
              <a:rPr lang="zh-CN" altLang="en-US" sz="1800" dirty="0"/>
              <a:t>进行管理。链接：</a:t>
            </a:r>
            <a:r>
              <a:rPr lang="en-US" altLang="zh-CN" sz="1800" dirty="0"/>
              <a:t> </a:t>
            </a:r>
            <a:r>
              <a:rPr lang="en-US" altLang="zh-CN" sz="1800" dirty="0">
                <a:hlinkClick r:id="rId5"/>
              </a:rPr>
              <a:t>https://github.com/Coder-0x7fffffff/TeelCode</a:t>
            </a:r>
            <a:endParaRPr lang="en-US" altLang="zh-CN" sz="1800" dirty="0"/>
          </a:p>
        </p:txBody>
      </p:sp>
      <p:pic>
        <p:nvPicPr>
          <p:cNvPr id="5" name="图片 4">
            <a:extLst>
              <a:ext uri="{FF2B5EF4-FFF2-40B4-BE49-F238E27FC236}">
                <a16:creationId xmlns:a16="http://schemas.microsoft.com/office/drawing/2014/main" id="{5AFEADA2-6630-4926-B769-71F9F8754434}"/>
              </a:ext>
            </a:extLst>
          </p:cNvPr>
          <p:cNvPicPr>
            <a:picLocks noChangeAspect="1"/>
          </p:cNvPicPr>
          <p:nvPr/>
        </p:nvPicPr>
        <p:blipFill rotWithShape="1">
          <a:blip r:embed="rId6"/>
          <a:srcRect t="15217"/>
          <a:stretch/>
        </p:blipFill>
        <p:spPr>
          <a:xfrm>
            <a:off x="195719" y="2408463"/>
            <a:ext cx="11804903" cy="4440659"/>
          </a:xfrm>
          <a:prstGeom prst="rect">
            <a:avLst/>
          </a:prstGeom>
        </p:spPr>
      </p:pic>
    </p:spTree>
    <p:extLst>
      <p:ext uri="{BB962C8B-B14F-4D97-AF65-F5344CB8AC3E}">
        <p14:creationId xmlns:p14="http://schemas.microsoft.com/office/powerpoint/2010/main" val="3841762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8014DF60-657A-4B22-A493-5E6377E4A5FE}"/>
              </a:ext>
            </a:extLst>
          </p:cNvPr>
          <p:cNvSpPr txBox="1"/>
          <p:nvPr/>
        </p:nvSpPr>
        <p:spPr>
          <a:xfrm>
            <a:off x="163168" y="1341087"/>
            <a:ext cx="1620957" cy="523220"/>
          </a:xfrm>
          <a:prstGeom prst="rect">
            <a:avLst/>
          </a:prstGeom>
          <a:noFill/>
        </p:spPr>
        <p:txBody>
          <a:bodyPr wrap="none" rtlCol="0">
            <a:spAutoFit/>
          </a:bodyPr>
          <a:lstStyle/>
          <a:p>
            <a:r>
              <a:rPr lang="zh-CN" altLang="en-US" sz="2800" b="1" dirty="0"/>
              <a:t>小组分工</a:t>
            </a:r>
          </a:p>
        </p:txBody>
      </p:sp>
      <p:graphicFrame>
        <p:nvGraphicFramePr>
          <p:cNvPr id="5" name="表格 4">
            <a:extLst>
              <a:ext uri="{FF2B5EF4-FFF2-40B4-BE49-F238E27FC236}">
                <a16:creationId xmlns:a16="http://schemas.microsoft.com/office/drawing/2014/main" id="{FD85EDEA-3EE5-41D8-B6FB-5F7DC87F537E}"/>
              </a:ext>
            </a:extLst>
          </p:cNvPr>
          <p:cNvGraphicFramePr>
            <a:graphicFrameLocks noGrp="1"/>
          </p:cNvGraphicFramePr>
          <p:nvPr>
            <p:extLst>
              <p:ext uri="{D42A27DB-BD31-4B8C-83A1-F6EECF244321}">
                <p14:modId xmlns:p14="http://schemas.microsoft.com/office/powerpoint/2010/main" val="2273299345"/>
              </p:ext>
            </p:extLst>
          </p:nvPr>
        </p:nvGraphicFramePr>
        <p:xfrm>
          <a:off x="2897449" y="3075370"/>
          <a:ext cx="6397101" cy="3117959"/>
        </p:xfrm>
        <a:graphic>
          <a:graphicData uri="http://schemas.openxmlformats.org/drawingml/2006/table">
            <a:tbl>
              <a:tblPr firstRow="1" firstCol="1" bandRow="1">
                <a:tableStyleId>{5C22544A-7EE6-4342-B048-85BDC9FD1C3A}</a:tableStyleId>
              </a:tblPr>
              <a:tblGrid>
                <a:gridCol w="1389064">
                  <a:extLst>
                    <a:ext uri="{9D8B030D-6E8A-4147-A177-3AD203B41FA5}">
                      <a16:colId xmlns:a16="http://schemas.microsoft.com/office/drawing/2014/main" val="2738488304"/>
                    </a:ext>
                  </a:extLst>
                </a:gridCol>
                <a:gridCol w="1808922">
                  <a:extLst>
                    <a:ext uri="{9D8B030D-6E8A-4147-A177-3AD203B41FA5}">
                      <a16:colId xmlns:a16="http://schemas.microsoft.com/office/drawing/2014/main" val="2507921864"/>
                    </a:ext>
                  </a:extLst>
                </a:gridCol>
                <a:gridCol w="3199115">
                  <a:extLst>
                    <a:ext uri="{9D8B030D-6E8A-4147-A177-3AD203B41FA5}">
                      <a16:colId xmlns:a16="http://schemas.microsoft.com/office/drawing/2014/main" val="1825030551"/>
                    </a:ext>
                  </a:extLst>
                </a:gridCol>
              </a:tblGrid>
              <a:tr h="395851">
                <a:tc gridSpan="2">
                  <a:txBody>
                    <a:bodyPr/>
                    <a:lstStyle/>
                    <a:p>
                      <a:pPr algn="ctr">
                        <a:spcAft>
                          <a:spcPts val="0"/>
                        </a:spcAft>
                      </a:pPr>
                      <a:r>
                        <a:rPr lang="zh-CN" altLang="en-US" sz="2000" b="1" kern="100" dirty="0">
                          <a:effectLst/>
                          <a:latin typeface="+mn-lt"/>
                          <a:ea typeface="+mn-ea"/>
                        </a:rPr>
                        <a:t>项目</a:t>
                      </a:r>
                      <a:endParaRPr lang="zh-CN" sz="2000" b="1" kern="100" dirty="0">
                        <a:effectLst/>
                        <a:latin typeface="+mn-lt"/>
                        <a:ea typeface="+mn-ea"/>
                      </a:endParaRPr>
                    </a:p>
                  </a:txBody>
                  <a:tcPr marL="107008" marR="107008" marT="53504" marB="53504" anchor="ctr"/>
                </a:tc>
                <a:tc hMerge="1">
                  <a:txBody>
                    <a:bodyPr/>
                    <a:lstStyle/>
                    <a:p>
                      <a:endParaRPr lang="zh-CN" altLang="en-US"/>
                    </a:p>
                  </a:txBody>
                  <a:tcPr/>
                </a:tc>
                <a:tc>
                  <a:txBody>
                    <a:bodyPr/>
                    <a:lstStyle/>
                    <a:p>
                      <a:pPr algn="ctr">
                        <a:spcAft>
                          <a:spcPts val="0"/>
                        </a:spcAft>
                      </a:pPr>
                      <a:r>
                        <a:rPr lang="zh-CN" altLang="en-US" sz="2000" b="1" kern="100" dirty="0">
                          <a:effectLst/>
                          <a:latin typeface="+mn-lt"/>
                        </a:rPr>
                        <a:t>人员</a:t>
                      </a:r>
                      <a:endParaRPr lang="zh-CN" sz="2000" b="1" kern="100" dirty="0">
                        <a:effectLst/>
                        <a:latin typeface="+mn-lt"/>
                        <a:ea typeface="+mn-ea"/>
                      </a:endParaRPr>
                    </a:p>
                  </a:txBody>
                  <a:tcPr marL="80256" marR="80256" marT="0" marB="0" anchor="ctr"/>
                </a:tc>
                <a:extLst>
                  <a:ext uri="{0D108BD9-81ED-4DB2-BD59-A6C34878D82A}">
                    <a16:rowId xmlns:a16="http://schemas.microsoft.com/office/drawing/2014/main" val="82802697"/>
                  </a:ext>
                </a:extLst>
              </a:tr>
              <a:tr h="386593">
                <a:tc rowSpan="3">
                  <a:txBody>
                    <a:bodyPr/>
                    <a:lstStyle/>
                    <a:p>
                      <a:pPr algn="ctr">
                        <a:spcAft>
                          <a:spcPts val="0"/>
                        </a:spcAft>
                      </a:pPr>
                      <a:r>
                        <a:rPr lang="en-US" altLang="zh-CN" sz="1600" b="1" kern="100" dirty="0">
                          <a:effectLst/>
                          <a:latin typeface="+mn-lt"/>
                        </a:rPr>
                        <a:t>Web</a:t>
                      </a:r>
                      <a:r>
                        <a:rPr lang="zh-CN" altLang="en-US" sz="1600" b="1" kern="100" dirty="0">
                          <a:effectLst/>
                          <a:latin typeface="+mn-lt"/>
                        </a:rPr>
                        <a:t>服务器</a:t>
                      </a:r>
                      <a:endParaRPr lang="zh-CN" sz="1600" b="1" kern="100" dirty="0">
                        <a:effectLst/>
                        <a:latin typeface="+mn-lt"/>
                        <a:ea typeface="+mn-ea"/>
                      </a:endParaRPr>
                    </a:p>
                  </a:txBody>
                  <a:tcPr marL="107008" marR="107008" marT="53504" marB="53504" anchor="ctr"/>
                </a:tc>
                <a:tc>
                  <a:txBody>
                    <a:bodyPr/>
                    <a:lstStyle/>
                    <a:p>
                      <a:pPr algn="ctr">
                        <a:spcAft>
                          <a:spcPts val="0"/>
                        </a:spcAft>
                      </a:pPr>
                      <a:r>
                        <a:rPr lang="zh-CN" altLang="en-US" sz="1600" b="1" kern="100" dirty="0">
                          <a:effectLst/>
                          <a:latin typeface="+mn-lt"/>
                          <a:ea typeface="+mn-ea"/>
                        </a:rPr>
                        <a:t>框架</a:t>
                      </a:r>
                      <a:endParaRPr lang="zh-CN" sz="1600" b="1" kern="100" dirty="0">
                        <a:effectLst/>
                        <a:latin typeface="+mn-lt"/>
                        <a:ea typeface="+mn-ea"/>
                      </a:endParaRPr>
                    </a:p>
                  </a:txBody>
                  <a:tcPr marL="107008" marR="107008" marT="53504" marB="53504" anchor="ctr"/>
                </a:tc>
                <a:tc rowSpan="3">
                  <a:txBody>
                    <a:bodyPr/>
                    <a:lstStyle/>
                    <a:p>
                      <a:pPr algn="ctr">
                        <a:spcAft>
                          <a:spcPts val="0"/>
                        </a:spcAft>
                      </a:pPr>
                      <a:r>
                        <a:rPr lang="zh-CN" altLang="en-US" sz="1600" b="1" kern="100" dirty="0">
                          <a:effectLst/>
                          <a:latin typeface="+mn-lt"/>
                          <a:ea typeface="+mn-ea"/>
                        </a:rPr>
                        <a:t>范泽奇</a:t>
                      </a:r>
                      <a:endParaRPr lang="zh-CN" altLang="en-US" sz="1600" b="1" dirty="0">
                        <a:latin typeface="+mn-lt"/>
                      </a:endParaRPr>
                    </a:p>
                  </a:txBody>
                  <a:tcPr marL="80256" marR="80256" marT="0" marB="0" anchor="ctr"/>
                </a:tc>
                <a:extLst>
                  <a:ext uri="{0D108BD9-81ED-4DB2-BD59-A6C34878D82A}">
                    <a16:rowId xmlns:a16="http://schemas.microsoft.com/office/drawing/2014/main" val="3799827541"/>
                  </a:ext>
                </a:extLst>
              </a:tr>
              <a:tr h="386593">
                <a:tc vMerge="1">
                  <a:txBody>
                    <a:bodyPr/>
                    <a:lstStyle/>
                    <a:p>
                      <a:endParaRPr lang="zh-CN" altLang="en-US"/>
                    </a:p>
                  </a:txBody>
                  <a:tcPr/>
                </a:tc>
                <a:tc>
                  <a:txBody>
                    <a:bodyPr/>
                    <a:lstStyle/>
                    <a:p>
                      <a:pPr algn="ctr">
                        <a:spcAft>
                          <a:spcPts val="0"/>
                        </a:spcAft>
                      </a:pPr>
                      <a:r>
                        <a:rPr lang="en-US" altLang="zh-CN" sz="1600" b="1" kern="100" dirty="0">
                          <a:effectLst/>
                          <a:latin typeface="+mn-lt"/>
                          <a:ea typeface="+mn-ea"/>
                        </a:rPr>
                        <a:t>Web</a:t>
                      </a:r>
                      <a:r>
                        <a:rPr lang="zh-CN" altLang="en-US" sz="1600" b="1" kern="100" dirty="0">
                          <a:effectLst/>
                          <a:latin typeface="+mn-lt"/>
                          <a:ea typeface="+mn-ea"/>
                        </a:rPr>
                        <a:t>服务核心</a:t>
                      </a:r>
                      <a:endParaRPr lang="zh-CN" sz="1600" b="1" kern="100" dirty="0">
                        <a:effectLst/>
                        <a:latin typeface="+mn-lt"/>
                        <a:ea typeface="+mn-ea"/>
                      </a:endParaRPr>
                    </a:p>
                  </a:txBody>
                  <a:tcPr marL="107008" marR="107008" marT="53504" marB="53504" anchor="ctr"/>
                </a:tc>
                <a:tc vMerge="1">
                  <a:txBody>
                    <a:bodyPr/>
                    <a:lstStyle/>
                    <a:p>
                      <a:pPr algn="ctr"/>
                      <a:r>
                        <a:rPr lang="en-US" altLang="zh-CN" sz="1200" b="1" dirty="0">
                          <a:latin typeface="+mn-lt"/>
                        </a:rPr>
                        <a:t>Express</a:t>
                      </a:r>
                      <a:endParaRPr lang="zh-CN" altLang="en-US" sz="1200" b="1" dirty="0">
                        <a:latin typeface="+mn-lt"/>
                      </a:endParaRPr>
                    </a:p>
                  </a:txBody>
                  <a:tcPr marL="80256" marR="80256" marT="0" marB="0" anchor="ctr"/>
                </a:tc>
                <a:extLst>
                  <a:ext uri="{0D108BD9-81ED-4DB2-BD59-A6C34878D82A}">
                    <a16:rowId xmlns:a16="http://schemas.microsoft.com/office/drawing/2014/main" val="1368961595"/>
                  </a:ext>
                </a:extLst>
              </a:tr>
              <a:tr h="386593">
                <a:tc vMerge="1">
                  <a:txBody>
                    <a:bodyPr/>
                    <a:lstStyle/>
                    <a:p>
                      <a:endParaRPr lang="zh-CN" altLang="en-US"/>
                    </a:p>
                  </a:txBody>
                  <a:tcPr/>
                </a:tc>
                <a:tc>
                  <a:txBody>
                    <a:bodyPr/>
                    <a:lstStyle/>
                    <a:p>
                      <a:pPr algn="ctr">
                        <a:spcAft>
                          <a:spcPts val="0"/>
                        </a:spcAft>
                      </a:pPr>
                      <a:r>
                        <a:rPr lang="en-US" altLang="zh-CN" sz="1600" b="1" kern="100" dirty="0">
                          <a:effectLst/>
                          <a:latin typeface="+mn-lt"/>
                          <a:ea typeface="+mn-ea"/>
                        </a:rPr>
                        <a:t>IDE</a:t>
                      </a:r>
                      <a:r>
                        <a:rPr lang="zh-CN" altLang="en-US" sz="1600" b="1" kern="100" dirty="0">
                          <a:effectLst/>
                          <a:latin typeface="+mn-lt"/>
                          <a:ea typeface="+mn-ea"/>
                        </a:rPr>
                        <a:t>框架</a:t>
                      </a:r>
                      <a:endParaRPr lang="zh-CN" sz="1600" b="1" kern="100" dirty="0">
                        <a:effectLst/>
                        <a:latin typeface="+mn-lt"/>
                        <a:ea typeface="+mn-ea"/>
                      </a:endParaRPr>
                    </a:p>
                  </a:txBody>
                  <a:tcPr marL="107008" marR="107008" marT="53504" marB="53504" anchor="ctr"/>
                </a:tc>
                <a:tc vMerge="1">
                  <a:txBody>
                    <a:bodyPr/>
                    <a:lstStyle/>
                    <a:p>
                      <a:pPr algn="ctr"/>
                      <a:r>
                        <a:rPr lang="en-US" altLang="zh-CN" sz="1200" b="1" dirty="0" err="1">
                          <a:latin typeface="+mn-lt"/>
                        </a:rPr>
                        <a:t>CodeMirror</a:t>
                      </a:r>
                      <a:endParaRPr lang="zh-CN" altLang="en-US" sz="1200" b="1" dirty="0">
                        <a:latin typeface="+mn-lt"/>
                      </a:endParaRPr>
                    </a:p>
                  </a:txBody>
                  <a:tcPr marL="80256" marR="80256" marT="0" marB="0" anchor="ctr"/>
                </a:tc>
                <a:extLst>
                  <a:ext uri="{0D108BD9-81ED-4DB2-BD59-A6C34878D82A}">
                    <a16:rowId xmlns:a16="http://schemas.microsoft.com/office/drawing/2014/main" val="4161255633"/>
                  </a:ext>
                </a:extLst>
              </a:tr>
              <a:tr h="386593">
                <a:tc rowSpan="4">
                  <a:txBody>
                    <a:bodyPr/>
                    <a:lstStyle/>
                    <a:p>
                      <a:pPr algn="ctr"/>
                      <a:r>
                        <a:rPr lang="en-US" altLang="zh-CN" sz="1600" dirty="0">
                          <a:latin typeface="+mn-lt"/>
                        </a:rPr>
                        <a:t>OJ</a:t>
                      </a:r>
                      <a:r>
                        <a:rPr lang="zh-CN" altLang="en-US" sz="1600" dirty="0">
                          <a:latin typeface="+mn-lt"/>
                        </a:rPr>
                        <a:t>服务器</a:t>
                      </a:r>
                    </a:p>
                  </a:txBody>
                  <a:tcPr marL="107008" marR="107008" marT="53504" marB="53504" anchor="ctr"/>
                </a:tc>
                <a:tc>
                  <a:txBody>
                    <a:bodyPr/>
                    <a:lstStyle/>
                    <a:p>
                      <a:pPr algn="ctr">
                        <a:spcAft>
                          <a:spcPts val="0"/>
                        </a:spcAft>
                      </a:pPr>
                      <a:r>
                        <a:rPr lang="zh-CN" altLang="en-US" sz="1600" b="1" kern="100" dirty="0">
                          <a:effectLst/>
                          <a:latin typeface="+mn-lt"/>
                          <a:ea typeface="+mn-ea"/>
                        </a:rPr>
                        <a:t>框架</a:t>
                      </a:r>
                      <a:endParaRPr lang="zh-CN" sz="1600" b="1" kern="100" dirty="0">
                        <a:effectLst/>
                        <a:latin typeface="+mn-lt"/>
                        <a:ea typeface="+mn-ea"/>
                      </a:endParaRPr>
                    </a:p>
                  </a:txBody>
                  <a:tcPr marL="107008" marR="107008" marT="53504" marB="53504" anchor="ctr"/>
                </a:tc>
                <a:tc rowSpan="4">
                  <a:txBody>
                    <a:bodyPr/>
                    <a:lstStyle/>
                    <a:p>
                      <a:pPr algn="ctr">
                        <a:spcAft>
                          <a:spcPts val="0"/>
                        </a:spcAft>
                      </a:pPr>
                      <a:r>
                        <a:rPr lang="zh-CN" altLang="en-US" sz="1600" b="1" kern="100" dirty="0">
                          <a:effectLst/>
                          <a:latin typeface="+mn-lt"/>
                          <a:ea typeface="+mn-ea"/>
                        </a:rPr>
                        <a:t>朱逸宸、黄苏珍</a:t>
                      </a:r>
                    </a:p>
                  </a:txBody>
                  <a:tcPr marL="80256" marR="80256" marT="0" marB="0" anchor="ctr"/>
                </a:tc>
                <a:extLst>
                  <a:ext uri="{0D108BD9-81ED-4DB2-BD59-A6C34878D82A}">
                    <a16:rowId xmlns:a16="http://schemas.microsoft.com/office/drawing/2014/main" val="1794288490"/>
                  </a:ext>
                </a:extLst>
              </a:tr>
              <a:tr h="386593">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600" b="1" kern="100" dirty="0">
                          <a:effectLst/>
                          <a:latin typeface="+mn-lt"/>
                          <a:ea typeface="+mn-ea"/>
                        </a:rPr>
                        <a:t>判题核心</a:t>
                      </a:r>
                      <a:endParaRPr lang="zh-CN" sz="1600" b="1" kern="100" dirty="0">
                        <a:effectLst/>
                        <a:latin typeface="+mn-lt"/>
                        <a:ea typeface="+mn-ea"/>
                      </a:endParaRPr>
                    </a:p>
                  </a:txBody>
                  <a:tcPr marL="107008" marR="107008" marT="53504" marB="53504" anchor="ctr"/>
                </a:tc>
                <a:tc vMerge="1">
                  <a:txBody>
                    <a:bodyPr/>
                    <a:lstStyle/>
                    <a:p>
                      <a:pPr algn="ctr">
                        <a:spcAft>
                          <a:spcPts val="0"/>
                        </a:spcAft>
                      </a:pPr>
                      <a:r>
                        <a:rPr lang="zh-CN" altLang="en-US" sz="1200" b="1" kern="100" dirty="0">
                          <a:effectLst/>
                          <a:latin typeface="+mn-lt"/>
                          <a:ea typeface="+mn-ea"/>
                        </a:rPr>
                        <a:t>自研</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3137130971"/>
                  </a:ext>
                </a:extLst>
              </a:tr>
              <a:tr h="386593">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600" b="1" kern="100" dirty="0">
                          <a:effectLst/>
                          <a:latin typeface="+mn-lt"/>
                          <a:ea typeface="+mn-ea"/>
                        </a:rPr>
                        <a:t>数据库</a:t>
                      </a:r>
                      <a:endParaRPr lang="zh-CN" sz="1600" b="1" kern="100" dirty="0">
                        <a:effectLst/>
                        <a:latin typeface="+mn-lt"/>
                        <a:ea typeface="+mn-ea"/>
                      </a:endParaRPr>
                    </a:p>
                  </a:txBody>
                  <a:tcPr marL="107008" marR="107008" marT="53504" marB="53504" anchor="ctr"/>
                </a:tc>
                <a:tc vMerge="1">
                  <a:txBody>
                    <a:bodyPr/>
                    <a:lstStyle/>
                    <a:p>
                      <a:pPr algn="ctr">
                        <a:spcAft>
                          <a:spcPts val="0"/>
                        </a:spcAft>
                      </a:pPr>
                      <a:r>
                        <a:rPr lang="en-US" altLang="zh-CN" sz="1200" b="1" kern="100" dirty="0" err="1">
                          <a:effectLst/>
                          <a:latin typeface="+mn-lt"/>
                          <a:ea typeface="+mn-ea"/>
                        </a:rPr>
                        <a:t>mysql</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2893258678"/>
                  </a:ext>
                </a:extLst>
              </a:tr>
              <a:tr h="386593">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600" b="1" kern="100" dirty="0">
                          <a:effectLst/>
                          <a:latin typeface="+mn-lt"/>
                          <a:ea typeface="+mn-ea"/>
                        </a:rPr>
                        <a:t>日志</a:t>
                      </a:r>
                      <a:endParaRPr lang="zh-CN" sz="1600" b="1" kern="100" dirty="0">
                        <a:effectLst/>
                        <a:latin typeface="+mn-lt"/>
                        <a:ea typeface="+mn-ea"/>
                      </a:endParaRPr>
                    </a:p>
                  </a:txBody>
                  <a:tcPr marL="107008" marR="107008" marT="53504" marB="53504" anchor="ctr"/>
                </a:tc>
                <a:tc vMerge="1">
                  <a:txBody>
                    <a:bodyPr/>
                    <a:lstStyle/>
                    <a:p>
                      <a:pPr algn="ctr">
                        <a:spcAft>
                          <a:spcPts val="0"/>
                        </a:spcAft>
                      </a:pPr>
                      <a:r>
                        <a:rPr lang="en-US" altLang="zh-CN" sz="1200" b="1" kern="100" dirty="0" err="1">
                          <a:effectLst/>
                          <a:latin typeface="+mn-lt"/>
                          <a:ea typeface="+mn-ea"/>
                        </a:rPr>
                        <a:t>java.util.logging</a:t>
                      </a:r>
                      <a:endParaRPr lang="zh-CN" sz="1200" b="1" kern="100" dirty="0">
                        <a:effectLst/>
                        <a:latin typeface="+mn-lt"/>
                        <a:ea typeface="+mn-ea"/>
                      </a:endParaRPr>
                    </a:p>
                  </a:txBody>
                  <a:tcPr marL="80256" marR="80256" marT="0" marB="0" anchor="ctr"/>
                </a:tc>
                <a:extLst>
                  <a:ext uri="{0D108BD9-81ED-4DB2-BD59-A6C34878D82A}">
                    <a16:rowId xmlns:a16="http://schemas.microsoft.com/office/drawing/2014/main" val="90711332"/>
                  </a:ext>
                </a:extLst>
              </a:tr>
            </a:tbl>
          </a:graphicData>
        </a:graphic>
      </p:graphicFrame>
      <p:sp>
        <p:nvSpPr>
          <p:cNvPr id="12" name="文本框 11">
            <a:extLst>
              <a:ext uri="{FF2B5EF4-FFF2-40B4-BE49-F238E27FC236}">
                <a16:creationId xmlns:a16="http://schemas.microsoft.com/office/drawing/2014/main" id="{AE75BD49-4AEA-483D-9B82-19BA7DD4705F}"/>
              </a:ext>
            </a:extLst>
          </p:cNvPr>
          <p:cNvSpPr txBox="1"/>
          <p:nvPr/>
        </p:nvSpPr>
        <p:spPr>
          <a:xfrm>
            <a:off x="598748" y="1986043"/>
            <a:ext cx="10994504" cy="646331"/>
          </a:xfrm>
          <a:prstGeom prst="rect">
            <a:avLst/>
          </a:prstGeom>
          <a:noFill/>
        </p:spPr>
        <p:txBody>
          <a:bodyPr wrap="square">
            <a:spAutoFit/>
          </a:bodyPr>
          <a:lstStyle/>
          <a:p>
            <a:r>
              <a:rPr lang="en-US" altLang="zh-CN" dirty="0"/>
              <a:t>       </a:t>
            </a:r>
            <a:r>
              <a:rPr lang="zh-CN" altLang="en-US" dirty="0"/>
              <a:t>项目总由范泽奇、朱逸宸、黄苏珍完成，工作分配主要考虑到工作量以及内容选择意愿进行分配。总的来说范泽奇负责前端相关内容，朱逸宸和黄苏珍负责后端相关内容。</a:t>
            </a:r>
            <a:endParaRPr lang="en-US" altLang="zh-CN" sz="1800" dirty="0"/>
          </a:p>
        </p:txBody>
      </p:sp>
    </p:spTree>
    <p:extLst>
      <p:ext uri="{BB962C8B-B14F-4D97-AF65-F5344CB8AC3E}">
        <p14:creationId xmlns:p14="http://schemas.microsoft.com/office/powerpoint/2010/main" val="2935575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8014DF60-657A-4B22-A493-5E6377E4A5FE}"/>
              </a:ext>
            </a:extLst>
          </p:cNvPr>
          <p:cNvSpPr txBox="1"/>
          <p:nvPr/>
        </p:nvSpPr>
        <p:spPr>
          <a:xfrm>
            <a:off x="163168" y="1341087"/>
            <a:ext cx="1980029" cy="523220"/>
          </a:xfrm>
          <a:prstGeom prst="rect">
            <a:avLst/>
          </a:prstGeom>
          <a:noFill/>
        </p:spPr>
        <p:txBody>
          <a:bodyPr wrap="none" rtlCol="0">
            <a:spAutoFit/>
          </a:bodyPr>
          <a:lstStyle/>
          <a:p>
            <a:r>
              <a:rPr lang="zh-CN" altLang="en-US" sz="2800" b="1" dirty="0"/>
              <a:t>环境与部署</a:t>
            </a:r>
          </a:p>
        </p:txBody>
      </p:sp>
      <p:sp>
        <p:nvSpPr>
          <p:cNvPr id="11" name="文本框 10">
            <a:extLst>
              <a:ext uri="{FF2B5EF4-FFF2-40B4-BE49-F238E27FC236}">
                <a16:creationId xmlns:a16="http://schemas.microsoft.com/office/drawing/2014/main" id="{30C802C3-7626-4549-99CF-1365AF84CFC2}"/>
              </a:ext>
            </a:extLst>
          </p:cNvPr>
          <p:cNvSpPr txBox="1"/>
          <p:nvPr/>
        </p:nvSpPr>
        <p:spPr>
          <a:xfrm>
            <a:off x="598748" y="2225766"/>
            <a:ext cx="4656833" cy="3139321"/>
          </a:xfrm>
          <a:prstGeom prst="rect">
            <a:avLst/>
          </a:prstGeom>
          <a:noFill/>
        </p:spPr>
        <p:txBody>
          <a:bodyPr wrap="square">
            <a:spAutoFit/>
          </a:bodyPr>
          <a:lstStyle/>
          <a:p>
            <a:r>
              <a:rPr lang="en-US" altLang="zh-CN" dirty="0"/>
              <a:t>OJ</a:t>
            </a:r>
            <a:r>
              <a:rPr lang="zh-CN" altLang="en-US" dirty="0"/>
              <a:t>服务器</a:t>
            </a:r>
            <a:r>
              <a:rPr lang="zh-CN" altLang="en-US" sz="1800" dirty="0"/>
              <a:t>开发环境：</a:t>
            </a:r>
            <a:endParaRPr lang="en-US" altLang="zh-CN" sz="1800" dirty="0"/>
          </a:p>
          <a:p>
            <a:pPr marL="342900" indent="-342900">
              <a:buFont typeface="Arial" panose="020B0604020202020204" pitchFamily="34" charset="0"/>
              <a:buChar char="•"/>
            </a:pPr>
            <a:r>
              <a:rPr lang="zh-CN" altLang="en-US" dirty="0"/>
              <a:t>系统：</a:t>
            </a:r>
            <a:r>
              <a:rPr lang="en-US" altLang="zh-CN" sz="1800" dirty="0"/>
              <a:t>Ubuntu 18.04 x64 Desktop</a:t>
            </a:r>
          </a:p>
          <a:p>
            <a:pPr marL="342900" indent="-342900">
              <a:buFont typeface="Arial" panose="020B0604020202020204" pitchFamily="34" charset="0"/>
              <a:buChar char="•"/>
            </a:pPr>
            <a:r>
              <a:rPr lang="zh-CN" altLang="en-US" dirty="0"/>
              <a:t>语言</a:t>
            </a:r>
            <a:r>
              <a:rPr lang="zh-CN" altLang="en-US" sz="1800" dirty="0"/>
              <a:t>：</a:t>
            </a:r>
            <a:r>
              <a:rPr lang="en-US" altLang="zh-CN" sz="1800" dirty="0"/>
              <a:t>Java</a:t>
            </a:r>
            <a:r>
              <a:rPr lang="en-US" altLang="zh-CN" dirty="0"/>
              <a:t>/</a:t>
            </a:r>
            <a:r>
              <a:rPr lang="en-US" altLang="zh-CN" sz="1800" dirty="0"/>
              <a:t>C++</a:t>
            </a:r>
          </a:p>
          <a:p>
            <a:pPr marL="342900" indent="-342900">
              <a:buFont typeface="Arial" panose="020B0604020202020204" pitchFamily="34" charset="0"/>
              <a:buChar char="•"/>
            </a:pPr>
            <a:r>
              <a:rPr lang="zh-CN" altLang="en-US" sz="1800" dirty="0"/>
              <a:t>环境：</a:t>
            </a:r>
            <a:r>
              <a:rPr lang="en-US" altLang="zh-CN" sz="1800" dirty="0"/>
              <a:t>JDK8/C++11</a:t>
            </a:r>
          </a:p>
          <a:p>
            <a:pPr marL="342900" indent="-342900">
              <a:buFont typeface="Arial" panose="020B0604020202020204" pitchFamily="34" charset="0"/>
              <a:buChar char="•"/>
            </a:pPr>
            <a:r>
              <a:rPr lang="en-US" altLang="zh-CN" dirty="0"/>
              <a:t> IDE</a:t>
            </a:r>
            <a:r>
              <a:rPr lang="zh-CN" altLang="en-US" dirty="0"/>
              <a:t>：</a:t>
            </a:r>
            <a:r>
              <a:rPr lang="en-US" altLang="zh-CN" dirty="0"/>
              <a:t>Eclipse/VS</a:t>
            </a:r>
            <a:endParaRPr lang="en-US" altLang="zh-CN" sz="1800" dirty="0"/>
          </a:p>
          <a:p>
            <a:endParaRPr lang="en-US" altLang="zh-CN" sz="1800" dirty="0"/>
          </a:p>
          <a:p>
            <a:r>
              <a:rPr lang="en-US" altLang="zh-CN" sz="1800" dirty="0"/>
              <a:t>Web</a:t>
            </a:r>
            <a:r>
              <a:rPr lang="zh-CN" altLang="en-US" sz="1800" dirty="0"/>
              <a:t>服务器开发环境：</a:t>
            </a:r>
            <a:endParaRPr lang="en-US" altLang="zh-CN" sz="1800" dirty="0"/>
          </a:p>
          <a:p>
            <a:pPr marL="285750" indent="-285750">
              <a:buFont typeface="Arial" panose="020B0604020202020204" pitchFamily="34" charset="0"/>
              <a:buChar char="•"/>
            </a:pPr>
            <a:r>
              <a:rPr lang="zh-CN" altLang="en-US" dirty="0"/>
              <a:t>系统：</a:t>
            </a:r>
            <a:r>
              <a:rPr lang="en-US" altLang="zh-CN" dirty="0"/>
              <a:t>Windows10 1809 LTSC</a:t>
            </a:r>
          </a:p>
          <a:p>
            <a:pPr marL="285750" indent="-285750">
              <a:buFont typeface="Arial" panose="020B0604020202020204" pitchFamily="34" charset="0"/>
              <a:buChar char="•"/>
            </a:pPr>
            <a:r>
              <a:rPr lang="zh-CN" altLang="en-US" sz="1800" dirty="0"/>
              <a:t>语言：</a:t>
            </a:r>
            <a:r>
              <a:rPr lang="en-US" altLang="zh-CN" dirty="0"/>
              <a:t>JavaScript</a:t>
            </a:r>
          </a:p>
          <a:p>
            <a:pPr marL="285750" indent="-285750">
              <a:buFont typeface="Arial" panose="020B0604020202020204" pitchFamily="34" charset="0"/>
              <a:buChar char="•"/>
            </a:pPr>
            <a:r>
              <a:rPr lang="zh-CN" altLang="en-US" sz="1800" dirty="0"/>
              <a:t>环境：</a:t>
            </a:r>
            <a:r>
              <a:rPr lang="en-US" altLang="zh-CN" sz="1800" dirty="0"/>
              <a:t>Node.js-14.15.3</a:t>
            </a:r>
          </a:p>
          <a:p>
            <a:pPr marL="285750" indent="-285750">
              <a:buFont typeface="Arial" panose="020B0604020202020204" pitchFamily="34" charset="0"/>
              <a:buChar char="•"/>
            </a:pPr>
            <a:r>
              <a:rPr lang="en-US" altLang="zh-CN" dirty="0"/>
              <a:t> IDE</a:t>
            </a:r>
            <a:r>
              <a:rPr lang="zh-CN" altLang="en-US" dirty="0"/>
              <a:t>：</a:t>
            </a:r>
            <a:r>
              <a:rPr lang="en-US" altLang="zh-CN" dirty="0"/>
              <a:t>WebStorm</a:t>
            </a:r>
            <a:endParaRPr lang="en-US" altLang="zh-CN" sz="1800" dirty="0"/>
          </a:p>
        </p:txBody>
      </p:sp>
      <p:sp>
        <p:nvSpPr>
          <p:cNvPr id="12" name="文本框 11">
            <a:extLst>
              <a:ext uri="{FF2B5EF4-FFF2-40B4-BE49-F238E27FC236}">
                <a16:creationId xmlns:a16="http://schemas.microsoft.com/office/drawing/2014/main" id="{BB04F5D5-FD77-400A-953D-8E395339E623}"/>
              </a:ext>
            </a:extLst>
          </p:cNvPr>
          <p:cNvSpPr txBox="1"/>
          <p:nvPr/>
        </p:nvSpPr>
        <p:spPr>
          <a:xfrm>
            <a:off x="6096000" y="2225766"/>
            <a:ext cx="4656833" cy="1754326"/>
          </a:xfrm>
          <a:prstGeom prst="rect">
            <a:avLst/>
          </a:prstGeom>
          <a:noFill/>
        </p:spPr>
        <p:txBody>
          <a:bodyPr wrap="square">
            <a:spAutoFit/>
          </a:bodyPr>
          <a:lstStyle/>
          <a:p>
            <a:r>
              <a:rPr lang="zh-CN" altLang="en-US" sz="1800" dirty="0"/>
              <a:t>部署环境：</a:t>
            </a:r>
            <a:endParaRPr lang="en-US" altLang="zh-CN" sz="1800" dirty="0"/>
          </a:p>
          <a:p>
            <a:pPr marL="285750" indent="-285750">
              <a:buFont typeface="Arial" panose="020B0604020202020204" pitchFamily="34" charset="0"/>
              <a:buChar char="•"/>
            </a:pPr>
            <a:r>
              <a:rPr lang="zh-CN" altLang="en-US" dirty="0"/>
              <a:t>系统：</a:t>
            </a:r>
            <a:r>
              <a:rPr lang="en-US" altLang="zh-CN" dirty="0"/>
              <a:t>Ubuntu 18.04 x64</a:t>
            </a:r>
          </a:p>
          <a:p>
            <a:pPr marL="285750" indent="-285750">
              <a:buFont typeface="Arial" panose="020B0604020202020204" pitchFamily="34" charset="0"/>
              <a:buChar char="•"/>
            </a:pPr>
            <a:r>
              <a:rPr lang="zh-CN" altLang="en-US" dirty="0"/>
              <a:t>配置：</a:t>
            </a:r>
            <a:r>
              <a:rPr lang="en-US" altLang="zh-CN" dirty="0" err="1"/>
              <a:t>Aliyun</a:t>
            </a:r>
            <a:r>
              <a:rPr lang="en-US" altLang="zh-CN" dirty="0"/>
              <a:t> 2</a:t>
            </a:r>
            <a:r>
              <a:rPr lang="zh-CN" altLang="en-US" dirty="0"/>
              <a:t>核 </a:t>
            </a:r>
            <a:r>
              <a:rPr lang="en-US" altLang="zh-CN" dirty="0"/>
              <a:t>4 GiB</a:t>
            </a:r>
          </a:p>
          <a:p>
            <a:pPr marL="285750" indent="-285750">
              <a:buFont typeface="Arial" panose="020B0604020202020204" pitchFamily="34" charset="0"/>
              <a:buChar char="•"/>
            </a:pPr>
            <a:r>
              <a:rPr lang="zh-CN" altLang="en-US" dirty="0"/>
              <a:t>带宽：</a:t>
            </a:r>
            <a:r>
              <a:rPr lang="en-US" altLang="zh-CN" dirty="0"/>
              <a:t>5M</a:t>
            </a:r>
          </a:p>
          <a:p>
            <a:pPr marL="285750" indent="-285750">
              <a:buFont typeface="Arial" panose="020B0604020202020204" pitchFamily="34" charset="0"/>
              <a:buChar char="•"/>
            </a:pPr>
            <a:r>
              <a:rPr lang="en-US" altLang="zh-CN" dirty="0"/>
              <a:t> JDK</a:t>
            </a:r>
            <a:r>
              <a:rPr lang="zh-CN" altLang="en-US" dirty="0"/>
              <a:t>：</a:t>
            </a:r>
            <a:r>
              <a:rPr lang="en-US" altLang="zh-CN" dirty="0"/>
              <a:t>JDK8</a:t>
            </a:r>
          </a:p>
          <a:p>
            <a:pPr marL="285750" indent="-285750">
              <a:buFont typeface="Arial" panose="020B0604020202020204" pitchFamily="34" charset="0"/>
              <a:buChar char="•"/>
            </a:pPr>
            <a:r>
              <a:rPr lang="en-US" altLang="zh-CN" sz="1800" dirty="0"/>
              <a:t>Node</a:t>
            </a:r>
            <a:r>
              <a:rPr lang="en-US" altLang="zh-CN" dirty="0"/>
              <a:t>.JS</a:t>
            </a:r>
            <a:r>
              <a:rPr lang="zh-CN" altLang="en-US" dirty="0"/>
              <a:t>：</a:t>
            </a:r>
            <a:r>
              <a:rPr lang="en-US" altLang="zh-CN" dirty="0"/>
              <a:t>8.10.0</a:t>
            </a:r>
          </a:p>
        </p:txBody>
      </p:sp>
      <p:sp>
        <p:nvSpPr>
          <p:cNvPr id="13" name="文本框 12">
            <a:extLst>
              <a:ext uri="{FF2B5EF4-FFF2-40B4-BE49-F238E27FC236}">
                <a16:creationId xmlns:a16="http://schemas.microsoft.com/office/drawing/2014/main" id="{4E7AD541-7165-45CE-BE66-A86B997CFAAA}"/>
              </a:ext>
            </a:extLst>
          </p:cNvPr>
          <p:cNvSpPr txBox="1"/>
          <p:nvPr/>
        </p:nvSpPr>
        <p:spPr>
          <a:xfrm>
            <a:off x="6096000" y="3980092"/>
            <a:ext cx="4656833" cy="369332"/>
          </a:xfrm>
          <a:prstGeom prst="rect">
            <a:avLst/>
          </a:prstGeom>
          <a:noFill/>
        </p:spPr>
        <p:txBody>
          <a:bodyPr wrap="square">
            <a:spAutoFit/>
          </a:bodyPr>
          <a:lstStyle/>
          <a:p>
            <a:r>
              <a:rPr lang="zh-CN" altLang="en-US" sz="1800" dirty="0"/>
              <a:t>部署预览：</a:t>
            </a:r>
            <a:r>
              <a:rPr lang="en-US" altLang="zh-CN" sz="1800" dirty="0">
                <a:hlinkClick r:id="rId5"/>
              </a:rPr>
              <a:t>http://oj.xiami.space/</a:t>
            </a:r>
            <a:endParaRPr lang="en-US" altLang="zh-CN" sz="1800" dirty="0"/>
          </a:p>
        </p:txBody>
      </p:sp>
    </p:spTree>
    <p:extLst>
      <p:ext uri="{BB962C8B-B14F-4D97-AF65-F5344CB8AC3E}">
        <p14:creationId xmlns:p14="http://schemas.microsoft.com/office/powerpoint/2010/main" val="778961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04</a:t>
            </a:r>
            <a:endParaRPr kumimoji="1" lang="zh-CN" altLang="en-US" dirty="0"/>
          </a:p>
        </p:txBody>
      </p:sp>
      <p:sp>
        <p:nvSpPr>
          <p:cNvPr id="3" name="文本占位符 2"/>
          <p:cNvSpPr>
            <a:spLocks noGrp="1"/>
          </p:cNvSpPr>
          <p:nvPr>
            <p:ph type="body" sz="quarter" idx="16"/>
          </p:nvPr>
        </p:nvSpPr>
        <p:spPr/>
        <p:txBody>
          <a:bodyPr/>
          <a:lstStyle/>
          <a:p>
            <a:r>
              <a:rPr kumimoji="1" lang="zh-CN" altLang="en-US" b="1" dirty="0"/>
              <a:t>成果展示</a:t>
            </a:r>
          </a:p>
        </p:txBody>
      </p:sp>
      <p:pic>
        <p:nvPicPr>
          <p:cNvPr id="7" name="图片 6">
            <a:hlinkClick r:id="rId2"/>
            <a:extLst>
              <a:ext uri="{FF2B5EF4-FFF2-40B4-BE49-F238E27FC236}">
                <a16:creationId xmlns:a16="http://schemas.microsoft.com/office/drawing/2014/main" id="{608E56F3-FD0D-4293-8FD0-E93F0E63DC54}"/>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90163138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kumimoji="1" lang="zh-CN" altLang="en-US" dirty="0"/>
              <a:t>目录</a:t>
            </a:r>
          </a:p>
        </p:txBody>
      </p:sp>
      <p:sp>
        <p:nvSpPr>
          <p:cNvPr id="3" name="文本占位符 2"/>
          <p:cNvSpPr>
            <a:spLocks noGrp="1"/>
          </p:cNvSpPr>
          <p:nvPr>
            <p:ph type="body" sz="quarter" idx="14"/>
          </p:nvPr>
        </p:nvSpPr>
        <p:spPr/>
        <p:txBody>
          <a:bodyPr/>
          <a:lstStyle/>
          <a:p>
            <a:r>
              <a:rPr kumimoji="1" lang="en-US" altLang="zh-CN" dirty="0"/>
              <a:t>CONTENTS</a:t>
            </a:r>
            <a:endParaRPr kumimoji="1" lang="zh-CN" altLang="en-US" dirty="0"/>
          </a:p>
        </p:txBody>
      </p:sp>
      <p:sp>
        <p:nvSpPr>
          <p:cNvPr id="4" name="文本占位符 3"/>
          <p:cNvSpPr>
            <a:spLocks noGrp="1"/>
          </p:cNvSpPr>
          <p:nvPr>
            <p:ph type="body" sz="quarter" idx="15"/>
          </p:nvPr>
        </p:nvSpPr>
        <p:spPr/>
        <p:txBody>
          <a:bodyPr/>
          <a:lstStyle/>
          <a:p>
            <a:r>
              <a:rPr kumimoji="1" lang="en-US" altLang="zh-CN" dirty="0"/>
              <a:t>01</a:t>
            </a:r>
            <a:endParaRPr kumimoji="1" lang="zh-CN" altLang="en-US" dirty="0"/>
          </a:p>
        </p:txBody>
      </p:sp>
      <p:sp>
        <p:nvSpPr>
          <p:cNvPr id="5" name="文本占位符 4"/>
          <p:cNvSpPr>
            <a:spLocks noGrp="1"/>
          </p:cNvSpPr>
          <p:nvPr>
            <p:ph type="body" sz="quarter" idx="16"/>
          </p:nvPr>
        </p:nvSpPr>
        <p:spPr/>
        <p:txBody>
          <a:bodyPr/>
          <a:lstStyle/>
          <a:p>
            <a:r>
              <a:rPr kumimoji="1" lang="zh-CN" altLang="en-US" sz="2400" b="1" dirty="0"/>
              <a:t>项目介绍</a:t>
            </a:r>
          </a:p>
        </p:txBody>
      </p:sp>
      <p:sp>
        <p:nvSpPr>
          <p:cNvPr id="6" name="文本占位符 5"/>
          <p:cNvSpPr>
            <a:spLocks noGrp="1"/>
          </p:cNvSpPr>
          <p:nvPr>
            <p:ph type="body" sz="quarter" idx="17"/>
          </p:nvPr>
        </p:nvSpPr>
        <p:spPr/>
        <p:txBody>
          <a:bodyPr/>
          <a:lstStyle/>
          <a:p>
            <a:r>
              <a:rPr kumimoji="1" lang="en-US" altLang="zh-CN" dirty="0"/>
              <a:t>02</a:t>
            </a:r>
            <a:endParaRPr kumimoji="1" lang="zh-CN" altLang="en-US" dirty="0"/>
          </a:p>
        </p:txBody>
      </p:sp>
      <p:sp>
        <p:nvSpPr>
          <p:cNvPr id="7" name="文本占位符 6"/>
          <p:cNvSpPr>
            <a:spLocks noGrp="1"/>
          </p:cNvSpPr>
          <p:nvPr>
            <p:ph type="body" sz="quarter" idx="18"/>
          </p:nvPr>
        </p:nvSpPr>
        <p:spPr/>
        <p:txBody>
          <a:bodyPr/>
          <a:lstStyle/>
          <a:p>
            <a:r>
              <a:rPr kumimoji="1" lang="zh-CN" altLang="en-US" sz="2400" b="1" dirty="0"/>
              <a:t>系统设计</a:t>
            </a:r>
          </a:p>
        </p:txBody>
      </p:sp>
      <p:sp>
        <p:nvSpPr>
          <p:cNvPr id="8" name="文本占位符 7"/>
          <p:cNvSpPr>
            <a:spLocks noGrp="1"/>
          </p:cNvSpPr>
          <p:nvPr>
            <p:ph type="body" sz="quarter" idx="19"/>
          </p:nvPr>
        </p:nvSpPr>
        <p:spPr/>
        <p:txBody>
          <a:bodyPr/>
          <a:lstStyle/>
          <a:p>
            <a:r>
              <a:rPr kumimoji="1" lang="en-US" altLang="zh-CN" dirty="0"/>
              <a:t>03</a:t>
            </a:r>
            <a:endParaRPr kumimoji="1" lang="zh-CN" altLang="en-US" dirty="0"/>
          </a:p>
        </p:txBody>
      </p:sp>
      <p:sp>
        <p:nvSpPr>
          <p:cNvPr id="9" name="文本占位符 8"/>
          <p:cNvSpPr>
            <a:spLocks noGrp="1"/>
          </p:cNvSpPr>
          <p:nvPr>
            <p:ph type="body" sz="quarter" idx="20"/>
          </p:nvPr>
        </p:nvSpPr>
        <p:spPr/>
        <p:txBody>
          <a:bodyPr/>
          <a:lstStyle/>
          <a:p>
            <a:r>
              <a:rPr kumimoji="1" lang="zh-CN" altLang="en-US" sz="2400" b="1" dirty="0"/>
              <a:t>分工实施</a:t>
            </a:r>
          </a:p>
        </p:txBody>
      </p:sp>
      <p:sp>
        <p:nvSpPr>
          <p:cNvPr id="10" name="文本占位符 9"/>
          <p:cNvSpPr>
            <a:spLocks noGrp="1"/>
          </p:cNvSpPr>
          <p:nvPr>
            <p:ph type="body" sz="quarter" idx="21"/>
          </p:nvPr>
        </p:nvSpPr>
        <p:spPr/>
        <p:txBody>
          <a:bodyPr/>
          <a:lstStyle/>
          <a:p>
            <a:r>
              <a:rPr kumimoji="1" lang="en-US" altLang="zh-CN" dirty="0"/>
              <a:t>04</a:t>
            </a:r>
            <a:endParaRPr kumimoji="1" lang="zh-CN" altLang="en-US" dirty="0"/>
          </a:p>
        </p:txBody>
      </p:sp>
      <p:sp>
        <p:nvSpPr>
          <p:cNvPr id="11" name="文本占位符 10"/>
          <p:cNvSpPr>
            <a:spLocks noGrp="1"/>
          </p:cNvSpPr>
          <p:nvPr>
            <p:ph type="body" sz="quarter" idx="22"/>
          </p:nvPr>
        </p:nvSpPr>
        <p:spPr/>
        <p:txBody>
          <a:bodyPr/>
          <a:lstStyle/>
          <a:p>
            <a:r>
              <a:rPr kumimoji="1" lang="zh-CN" altLang="en-US" sz="2400" b="1" dirty="0"/>
              <a:t>成果展示</a:t>
            </a:r>
          </a:p>
        </p:txBody>
      </p:sp>
      <p:sp>
        <p:nvSpPr>
          <p:cNvPr id="12" name="文本占位符 11"/>
          <p:cNvSpPr>
            <a:spLocks noGrp="1"/>
          </p:cNvSpPr>
          <p:nvPr>
            <p:ph type="body" sz="quarter" idx="23"/>
          </p:nvPr>
        </p:nvSpPr>
        <p:spPr/>
        <p:txBody>
          <a:bodyPr/>
          <a:lstStyle/>
          <a:p>
            <a:r>
              <a:rPr kumimoji="1" lang="en-US" altLang="zh-CN" dirty="0"/>
              <a:t>05</a:t>
            </a:r>
            <a:endParaRPr kumimoji="1" lang="zh-CN" altLang="en-US" dirty="0"/>
          </a:p>
        </p:txBody>
      </p:sp>
      <p:sp>
        <p:nvSpPr>
          <p:cNvPr id="13" name="文本占位符 12"/>
          <p:cNvSpPr>
            <a:spLocks noGrp="1"/>
          </p:cNvSpPr>
          <p:nvPr>
            <p:ph type="body" sz="quarter" idx="24"/>
          </p:nvPr>
        </p:nvSpPr>
        <p:spPr/>
        <p:txBody>
          <a:bodyPr/>
          <a:lstStyle/>
          <a:p>
            <a:r>
              <a:rPr kumimoji="1" lang="zh-CN" altLang="en-US" sz="2400" b="1" dirty="0"/>
              <a:t>总结展望</a:t>
            </a:r>
          </a:p>
        </p:txBody>
      </p:sp>
      <p:pic>
        <p:nvPicPr>
          <p:cNvPr id="15" name="图片 14">
            <a:hlinkClick r:id="rId2"/>
            <a:extLst>
              <a:ext uri="{FF2B5EF4-FFF2-40B4-BE49-F238E27FC236}">
                <a16:creationId xmlns:a16="http://schemas.microsoft.com/office/drawing/2014/main" id="{1C75CAE8-77AE-494B-8F1A-6E1174F102D4}"/>
              </a:ext>
            </a:extLst>
          </p:cNvPr>
          <p:cNvPicPr>
            <a:picLocks noChangeAspect="1"/>
          </p:cNvPicPr>
          <p:nvPr/>
        </p:nvPicPr>
        <p:blipFill>
          <a:blip r:embed="rId3"/>
          <a:stretch>
            <a:fillRect/>
          </a:stretch>
        </p:blipFill>
        <p:spPr>
          <a:xfrm>
            <a:off x="681909" y="5793159"/>
            <a:ext cx="2383438" cy="476688"/>
          </a:xfrm>
          <a:prstGeom prst="rect">
            <a:avLst/>
          </a:prstGeom>
        </p:spPr>
      </p:pic>
    </p:spTree>
    <p:extLst>
      <p:ext uri="{BB962C8B-B14F-4D97-AF65-F5344CB8AC3E}">
        <p14:creationId xmlns:p14="http://schemas.microsoft.com/office/powerpoint/2010/main" val="193088109"/>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pic>
        <p:nvPicPr>
          <p:cNvPr id="57" name="图片 56">
            <a:extLst>
              <a:ext uri="{FF2B5EF4-FFF2-40B4-BE49-F238E27FC236}">
                <a16:creationId xmlns:a16="http://schemas.microsoft.com/office/drawing/2014/main" id="{D35FDB49-1117-4584-AA76-7B08881CE969}"/>
              </a:ext>
            </a:extLst>
          </p:cNvPr>
          <p:cNvPicPr>
            <a:picLocks noChangeAspect="1"/>
          </p:cNvPicPr>
          <p:nvPr/>
        </p:nvPicPr>
        <p:blipFill>
          <a:blip r:embed="rId5"/>
          <a:stretch>
            <a:fillRect/>
          </a:stretch>
        </p:blipFill>
        <p:spPr>
          <a:xfrm>
            <a:off x="0" y="1172569"/>
            <a:ext cx="12192000" cy="6124575"/>
          </a:xfrm>
          <a:prstGeom prst="rect">
            <a:avLst/>
          </a:prstGeom>
        </p:spPr>
      </p:pic>
      <p:pic>
        <p:nvPicPr>
          <p:cNvPr id="59" name="图片 58">
            <a:extLst>
              <a:ext uri="{FF2B5EF4-FFF2-40B4-BE49-F238E27FC236}">
                <a16:creationId xmlns:a16="http://schemas.microsoft.com/office/drawing/2014/main" id="{2F9CF7CE-6E21-4D97-8F4F-63EDC3B03AE4}"/>
              </a:ext>
            </a:extLst>
          </p:cNvPr>
          <p:cNvPicPr>
            <a:picLocks noChangeAspect="1"/>
          </p:cNvPicPr>
          <p:nvPr/>
        </p:nvPicPr>
        <p:blipFill>
          <a:blip r:embed="rId6"/>
          <a:stretch>
            <a:fillRect/>
          </a:stretch>
        </p:blipFill>
        <p:spPr>
          <a:xfrm>
            <a:off x="0" y="1163044"/>
            <a:ext cx="12192000" cy="6143624"/>
          </a:xfrm>
          <a:prstGeom prst="rect">
            <a:avLst/>
          </a:prstGeom>
        </p:spPr>
      </p:pic>
      <p:pic>
        <p:nvPicPr>
          <p:cNvPr id="61" name="图片 60">
            <a:extLst>
              <a:ext uri="{FF2B5EF4-FFF2-40B4-BE49-F238E27FC236}">
                <a16:creationId xmlns:a16="http://schemas.microsoft.com/office/drawing/2014/main" id="{1FEF0641-2810-4BC0-AC61-DF57E89D079A}"/>
              </a:ext>
            </a:extLst>
          </p:cNvPr>
          <p:cNvPicPr>
            <a:picLocks noChangeAspect="1"/>
          </p:cNvPicPr>
          <p:nvPr/>
        </p:nvPicPr>
        <p:blipFill>
          <a:blip r:embed="rId7"/>
          <a:stretch>
            <a:fillRect/>
          </a:stretch>
        </p:blipFill>
        <p:spPr>
          <a:xfrm>
            <a:off x="0" y="1174156"/>
            <a:ext cx="12192000" cy="6121400"/>
          </a:xfrm>
          <a:prstGeom prst="rect">
            <a:avLst/>
          </a:prstGeom>
        </p:spPr>
      </p:pic>
      <p:pic>
        <p:nvPicPr>
          <p:cNvPr id="63" name="图片 62">
            <a:extLst>
              <a:ext uri="{FF2B5EF4-FFF2-40B4-BE49-F238E27FC236}">
                <a16:creationId xmlns:a16="http://schemas.microsoft.com/office/drawing/2014/main" id="{2D4BA5D8-1309-4A09-AB5C-188EAD8DE3F1}"/>
              </a:ext>
            </a:extLst>
          </p:cNvPr>
          <p:cNvPicPr>
            <a:picLocks noChangeAspect="1"/>
          </p:cNvPicPr>
          <p:nvPr/>
        </p:nvPicPr>
        <p:blipFill>
          <a:blip r:embed="rId8"/>
          <a:stretch>
            <a:fillRect/>
          </a:stretch>
        </p:blipFill>
        <p:spPr>
          <a:xfrm>
            <a:off x="0" y="1167806"/>
            <a:ext cx="12192000" cy="6134100"/>
          </a:xfrm>
          <a:prstGeom prst="rect">
            <a:avLst/>
          </a:prstGeom>
        </p:spPr>
      </p:pic>
      <p:pic>
        <p:nvPicPr>
          <p:cNvPr id="65" name="图片 64">
            <a:extLst>
              <a:ext uri="{FF2B5EF4-FFF2-40B4-BE49-F238E27FC236}">
                <a16:creationId xmlns:a16="http://schemas.microsoft.com/office/drawing/2014/main" id="{EAC98A41-8758-4D28-BE35-AE0EE9C2F3E5}"/>
              </a:ext>
            </a:extLst>
          </p:cNvPr>
          <p:cNvPicPr>
            <a:picLocks noChangeAspect="1"/>
          </p:cNvPicPr>
          <p:nvPr/>
        </p:nvPicPr>
        <p:blipFill>
          <a:blip r:embed="rId9"/>
          <a:stretch>
            <a:fillRect/>
          </a:stretch>
        </p:blipFill>
        <p:spPr>
          <a:xfrm>
            <a:off x="0" y="1167806"/>
            <a:ext cx="12192000" cy="6134100"/>
          </a:xfrm>
          <a:prstGeom prst="rect">
            <a:avLst/>
          </a:prstGeom>
        </p:spPr>
      </p:pic>
      <p:pic>
        <p:nvPicPr>
          <p:cNvPr id="67" name="图片 66">
            <a:extLst>
              <a:ext uri="{FF2B5EF4-FFF2-40B4-BE49-F238E27FC236}">
                <a16:creationId xmlns:a16="http://schemas.microsoft.com/office/drawing/2014/main" id="{61F94A20-38E9-4532-B02A-AAF5313E7810}"/>
              </a:ext>
            </a:extLst>
          </p:cNvPr>
          <p:cNvPicPr>
            <a:picLocks noChangeAspect="1"/>
          </p:cNvPicPr>
          <p:nvPr/>
        </p:nvPicPr>
        <p:blipFill>
          <a:blip r:embed="rId10"/>
          <a:stretch>
            <a:fillRect/>
          </a:stretch>
        </p:blipFill>
        <p:spPr>
          <a:xfrm>
            <a:off x="0" y="1183681"/>
            <a:ext cx="12192000" cy="6102350"/>
          </a:xfrm>
          <a:prstGeom prst="rect">
            <a:avLst/>
          </a:prstGeom>
        </p:spPr>
      </p:pic>
      <p:pic>
        <p:nvPicPr>
          <p:cNvPr id="69" name="图片 68">
            <a:extLst>
              <a:ext uri="{FF2B5EF4-FFF2-40B4-BE49-F238E27FC236}">
                <a16:creationId xmlns:a16="http://schemas.microsoft.com/office/drawing/2014/main" id="{3A11ECDD-DC43-42B8-9EF7-7B555E7DC20A}"/>
              </a:ext>
            </a:extLst>
          </p:cNvPr>
          <p:cNvPicPr>
            <a:picLocks noChangeAspect="1"/>
          </p:cNvPicPr>
          <p:nvPr/>
        </p:nvPicPr>
        <p:blipFill>
          <a:blip r:embed="rId11"/>
          <a:stretch>
            <a:fillRect/>
          </a:stretch>
        </p:blipFill>
        <p:spPr>
          <a:xfrm>
            <a:off x="0" y="1161456"/>
            <a:ext cx="12192000" cy="6146800"/>
          </a:xfrm>
          <a:prstGeom prst="rect">
            <a:avLst/>
          </a:prstGeom>
        </p:spPr>
      </p:pic>
      <p:pic>
        <p:nvPicPr>
          <p:cNvPr id="71" name="图片 70">
            <a:extLst>
              <a:ext uri="{FF2B5EF4-FFF2-40B4-BE49-F238E27FC236}">
                <a16:creationId xmlns:a16="http://schemas.microsoft.com/office/drawing/2014/main" id="{6B8B64B8-1E01-4AC1-BD60-6F7ADD46FF61}"/>
              </a:ext>
            </a:extLst>
          </p:cNvPr>
          <p:cNvPicPr>
            <a:picLocks noChangeAspect="1"/>
          </p:cNvPicPr>
          <p:nvPr/>
        </p:nvPicPr>
        <p:blipFill>
          <a:blip r:embed="rId12"/>
          <a:stretch>
            <a:fillRect/>
          </a:stretch>
        </p:blipFill>
        <p:spPr>
          <a:xfrm>
            <a:off x="0" y="1164631"/>
            <a:ext cx="12192000" cy="6140450"/>
          </a:xfrm>
          <a:prstGeom prst="rect">
            <a:avLst/>
          </a:prstGeom>
        </p:spPr>
      </p:pic>
      <p:pic>
        <p:nvPicPr>
          <p:cNvPr id="73" name="图片 72">
            <a:extLst>
              <a:ext uri="{FF2B5EF4-FFF2-40B4-BE49-F238E27FC236}">
                <a16:creationId xmlns:a16="http://schemas.microsoft.com/office/drawing/2014/main" id="{136CB1CF-FA87-41D5-A401-A569988C607D}"/>
              </a:ext>
            </a:extLst>
          </p:cNvPr>
          <p:cNvPicPr>
            <a:picLocks noChangeAspect="1"/>
          </p:cNvPicPr>
          <p:nvPr/>
        </p:nvPicPr>
        <p:blipFill>
          <a:blip r:embed="rId13"/>
          <a:stretch>
            <a:fillRect/>
          </a:stretch>
        </p:blipFill>
        <p:spPr>
          <a:xfrm>
            <a:off x="0" y="1170981"/>
            <a:ext cx="12192000" cy="6127750"/>
          </a:xfrm>
          <a:prstGeom prst="rect">
            <a:avLst/>
          </a:prstGeom>
        </p:spPr>
      </p:pic>
      <p:pic>
        <p:nvPicPr>
          <p:cNvPr id="75" name="图片 74">
            <a:extLst>
              <a:ext uri="{FF2B5EF4-FFF2-40B4-BE49-F238E27FC236}">
                <a16:creationId xmlns:a16="http://schemas.microsoft.com/office/drawing/2014/main" id="{F6F5D21E-A8F4-4AE1-918E-74829990362C}"/>
              </a:ext>
            </a:extLst>
          </p:cNvPr>
          <p:cNvPicPr>
            <a:picLocks noChangeAspect="1"/>
          </p:cNvPicPr>
          <p:nvPr/>
        </p:nvPicPr>
        <p:blipFill>
          <a:blip r:embed="rId14"/>
          <a:stretch>
            <a:fillRect/>
          </a:stretch>
        </p:blipFill>
        <p:spPr>
          <a:xfrm>
            <a:off x="0" y="1170981"/>
            <a:ext cx="12192000" cy="6127750"/>
          </a:xfrm>
          <a:prstGeom prst="rect">
            <a:avLst/>
          </a:prstGeom>
        </p:spPr>
      </p:pic>
      <p:pic>
        <p:nvPicPr>
          <p:cNvPr id="77" name="图片 76">
            <a:extLst>
              <a:ext uri="{FF2B5EF4-FFF2-40B4-BE49-F238E27FC236}">
                <a16:creationId xmlns:a16="http://schemas.microsoft.com/office/drawing/2014/main" id="{8B05268B-885D-4CA7-9587-D543B791A723}"/>
              </a:ext>
            </a:extLst>
          </p:cNvPr>
          <p:cNvPicPr>
            <a:picLocks noChangeAspect="1"/>
          </p:cNvPicPr>
          <p:nvPr/>
        </p:nvPicPr>
        <p:blipFill>
          <a:blip r:embed="rId15"/>
          <a:srcRect/>
          <a:stretch/>
        </p:blipFill>
        <p:spPr>
          <a:xfrm>
            <a:off x="37805" y="1177331"/>
            <a:ext cx="12116389" cy="6115050"/>
          </a:xfrm>
          <a:prstGeom prst="rect">
            <a:avLst/>
          </a:prstGeom>
        </p:spPr>
      </p:pic>
    </p:spTree>
    <p:extLst>
      <p:ext uri="{BB962C8B-B14F-4D97-AF65-F5344CB8AC3E}">
        <p14:creationId xmlns:p14="http://schemas.microsoft.com/office/powerpoint/2010/main" val="1649886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fade">
                                      <p:cBhvr>
                                        <p:cTn id="7" dur="500"/>
                                        <p:tgtEl>
                                          <p:spTgt spid="5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
                                        </p:tgtEl>
                                        <p:attrNameLst>
                                          <p:attrName>style.visibility</p:attrName>
                                        </p:attrNameLst>
                                      </p:cBhvr>
                                      <p:to>
                                        <p:strVal val="visible"/>
                                      </p:to>
                                    </p:set>
                                    <p:animEffect transition="in" filter="fade">
                                      <p:cBhvr>
                                        <p:cTn id="12" dur="500"/>
                                        <p:tgtEl>
                                          <p:spTgt spid="5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1"/>
                                        </p:tgtEl>
                                        <p:attrNameLst>
                                          <p:attrName>style.visibility</p:attrName>
                                        </p:attrNameLst>
                                      </p:cBhvr>
                                      <p:to>
                                        <p:strVal val="visible"/>
                                      </p:to>
                                    </p:set>
                                    <p:animEffect transition="in" filter="fade">
                                      <p:cBhvr>
                                        <p:cTn id="17" dur="500"/>
                                        <p:tgtEl>
                                          <p:spTgt spid="6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3"/>
                                        </p:tgtEl>
                                        <p:attrNameLst>
                                          <p:attrName>style.visibility</p:attrName>
                                        </p:attrNameLst>
                                      </p:cBhvr>
                                      <p:to>
                                        <p:strVal val="visible"/>
                                      </p:to>
                                    </p:set>
                                    <p:animEffect transition="in" filter="fade">
                                      <p:cBhvr>
                                        <p:cTn id="22" dur="500"/>
                                        <p:tgtEl>
                                          <p:spTgt spid="6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5"/>
                                        </p:tgtEl>
                                        <p:attrNameLst>
                                          <p:attrName>style.visibility</p:attrName>
                                        </p:attrNameLst>
                                      </p:cBhvr>
                                      <p:to>
                                        <p:strVal val="visible"/>
                                      </p:to>
                                    </p:set>
                                    <p:animEffect transition="in" filter="fade">
                                      <p:cBhvr>
                                        <p:cTn id="27" dur="500"/>
                                        <p:tgtEl>
                                          <p:spTgt spid="6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7"/>
                                        </p:tgtEl>
                                        <p:attrNameLst>
                                          <p:attrName>style.visibility</p:attrName>
                                        </p:attrNameLst>
                                      </p:cBhvr>
                                      <p:to>
                                        <p:strVal val="visible"/>
                                      </p:to>
                                    </p:set>
                                    <p:animEffect transition="in" filter="fade">
                                      <p:cBhvr>
                                        <p:cTn id="32" dur="500"/>
                                        <p:tgtEl>
                                          <p:spTgt spid="6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9"/>
                                        </p:tgtEl>
                                        <p:attrNameLst>
                                          <p:attrName>style.visibility</p:attrName>
                                        </p:attrNameLst>
                                      </p:cBhvr>
                                      <p:to>
                                        <p:strVal val="visible"/>
                                      </p:to>
                                    </p:set>
                                    <p:animEffect transition="in" filter="fade">
                                      <p:cBhvr>
                                        <p:cTn id="37" dur="500"/>
                                        <p:tgtEl>
                                          <p:spTgt spid="6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71"/>
                                        </p:tgtEl>
                                        <p:attrNameLst>
                                          <p:attrName>style.visibility</p:attrName>
                                        </p:attrNameLst>
                                      </p:cBhvr>
                                      <p:to>
                                        <p:strVal val="visible"/>
                                      </p:to>
                                    </p:set>
                                    <p:animEffect transition="in" filter="fade">
                                      <p:cBhvr>
                                        <p:cTn id="42" dur="500"/>
                                        <p:tgtEl>
                                          <p:spTgt spid="71"/>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73"/>
                                        </p:tgtEl>
                                        <p:attrNameLst>
                                          <p:attrName>style.visibility</p:attrName>
                                        </p:attrNameLst>
                                      </p:cBhvr>
                                      <p:to>
                                        <p:strVal val="visible"/>
                                      </p:to>
                                    </p:set>
                                    <p:animEffect transition="in" filter="fade">
                                      <p:cBhvr>
                                        <p:cTn id="47" dur="500"/>
                                        <p:tgtEl>
                                          <p:spTgt spid="73"/>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75"/>
                                        </p:tgtEl>
                                        <p:attrNameLst>
                                          <p:attrName>style.visibility</p:attrName>
                                        </p:attrNameLst>
                                      </p:cBhvr>
                                      <p:to>
                                        <p:strVal val="visible"/>
                                      </p:to>
                                    </p:set>
                                    <p:animEffect transition="in" filter="fade">
                                      <p:cBhvr>
                                        <p:cTn id="52" dur="500"/>
                                        <p:tgtEl>
                                          <p:spTgt spid="75"/>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77"/>
                                        </p:tgtEl>
                                        <p:attrNameLst>
                                          <p:attrName>style.visibility</p:attrName>
                                        </p:attrNameLst>
                                      </p:cBhvr>
                                      <p:to>
                                        <p:strVal val="visible"/>
                                      </p:to>
                                    </p:set>
                                    <p:animEffect transition="in" filter="fade">
                                      <p:cBhvr>
                                        <p:cTn id="57"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05</a:t>
            </a:r>
            <a:endParaRPr kumimoji="1" lang="zh-CN" altLang="en-US" dirty="0"/>
          </a:p>
        </p:txBody>
      </p:sp>
      <p:sp>
        <p:nvSpPr>
          <p:cNvPr id="3" name="文本占位符 2"/>
          <p:cNvSpPr>
            <a:spLocks noGrp="1"/>
          </p:cNvSpPr>
          <p:nvPr>
            <p:ph type="body" sz="quarter" idx="16"/>
          </p:nvPr>
        </p:nvSpPr>
        <p:spPr/>
        <p:txBody>
          <a:bodyPr/>
          <a:lstStyle/>
          <a:p>
            <a:r>
              <a:rPr kumimoji="1" lang="zh-CN" altLang="en-US" b="1" dirty="0"/>
              <a:t>总结展望</a:t>
            </a:r>
          </a:p>
        </p:txBody>
      </p:sp>
      <p:pic>
        <p:nvPicPr>
          <p:cNvPr id="7" name="图片 6">
            <a:hlinkClick r:id="rId2"/>
            <a:extLst>
              <a:ext uri="{FF2B5EF4-FFF2-40B4-BE49-F238E27FC236}">
                <a16:creationId xmlns:a16="http://schemas.microsoft.com/office/drawing/2014/main" id="{608E56F3-FD0D-4293-8FD0-E93F0E63DC54}"/>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322599452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8" name="矩形 7">
            <a:extLst>
              <a:ext uri="{FF2B5EF4-FFF2-40B4-BE49-F238E27FC236}">
                <a16:creationId xmlns:a16="http://schemas.microsoft.com/office/drawing/2014/main" id="{8BC70738-5263-41FC-83DA-862D77B11E1D}"/>
              </a:ext>
            </a:extLst>
          </p:cNvPr>
          <p:cNvSpPr/>
          <p:nvPr/>
        </p:nvSpPr>
        <p:spPr>
          <a:xfrm flipV="1">
            <a:off x="895280" y="2389362"/>
            <a:ext cx="765739"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文本框 8">
            <a:extLst>
              <a:ext uri="{FF2B5EF4-FFF2-40B4-BE49-F238E27FC236}">
                <a16:creationId xmlns:a16="http://schemas.microsoft.com/office/drawing/2014/main" id="{428CB3DC-2AB9-4E14-BB4F-44D185075499}"/>
              </a:ext>
            </a:extLst>
          </p:cNvPr>
          <p:cNvSpPr txBox="1"/>
          <p:nvPr/>
        </p:nvSpPr>
        <p:spPr>
          <a:xfrm>
            <a:off x="1651122" y="2881805"/>
            <a:ext cx="3675480" cy="245400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solidFill>
                  <a:schemeClr val="tx1">
                    <a:lumMod val="75000"/>
                    <a:lumOff val="25000"/>
                  </a:schemeClr>
                </a:solidFill>
                <a:latin typeface="+mn-ea"/>
              </a:rPr>
              <a:t>项目从规划、设计、实施、管理最后到部署。我们利用敏捷开发模式完成了一整个项目；体验到了其带来的优点比如快速看到项目成果、增量的方式增加需求等优点。</a:t>
            </a:r>
          </a:p>
        </p:txBody>
      </p:sp>
      <p:sp>
        <p:nvSpPr>
          <p:cNvPr id="10" name="矩形 9">
            <a:extLst>
              <a:ext uri="{FF2B5EF4-FFF2-40B4-BE49-F238E27FC236}">
                <a16:creationId xmlns:a16="http://schemas.microsoft.com/office/drawing/2014/main" id="{7AB58E23-8FD2-4D2E-BCEB-C057A60507FB}"/>
              </a:ext>
            </a:extLst>
          </p:cNvPr>
          <p:cNvSpPr/>
          <p:nvPr/>
        </p:nvSpPr>
        <p:spPr>
          <a:xfrm>
            <a:off x="1707349" y="2434523"/>
            <a:ext cx="1980029" cy="453457"/>
          </a:xfrm>
          <a:prstGeom prst="rect">
            <a:avLst/>
          </a:prstGeom>
        </p:spPr>
        <p:txBody>
          <a:bodyPr wrap="none">
            <a:spAutoFit/>
          </a:bodyPr>
          <a:lstStyle/>
          <a:p>
            <a:pPr lvl="0">
              <a:lnSpc>
                <a:spcPct val="130000"/>
              </a:lnSpc>
            </a:pPr>
            <a:r>
              <a:rPr lang="zh-CN" altLang="en-US" sz="2000" b="1" dirty="0">
                <a:solidFill>
                  <a:schemeClr val="accent1"/>
                </a:solidFill>
              </a:rPr>
              <a:t>完整的项目体验</a:t>
            </a:r>
            <a:endParaRPr lang="en-US" altLang="zh-CN" sz="2000" b="1" dirty="0">
              <a:solidFill>
                <a:schemeClr val="accent1"/>
              </a:solidFill>
            </a:endParaRPr>
          </a:p>
        </p:txBody>
      </p:sp>
      <p:sp>
        <p:nvSpPr>
          <p:cNvPr id="11" name="矩形 10">
            <a:extLst>
              <a:ext uri="{FF2B5EF4-FFF2-40B4-BE49-F238E27FC236}">
                <a16:creationId xmlns:a16="http://schemas.microsoft.com/office/drawing/2014/main" id="{F7995740-4F83-48E9-A4E7-F6A7A4449631}"/>
              </a:ext>
            </a:extLst>
          </p:cNvPr>
          <p:cNvSpPr/>
          <p:nvPr/>
        </p:nvSpPr>
        <p:spPr>
          <a:xfrm>
            <a:off x="834873" y="2389362"/>
            <a:ext cx="816249" cy="892552"/>
          </a:xfrm>
          <a:prstGeom prst="rect">
            <a:avLst/>
          </a:prstGeom>
        </p:spPr>
        <p:txBody>
          <a:bodyPr wrap="none">
            <a:spAutoFit/>
          </a:bodyPr>
          <a:lstStyle/>
          <a:p>
            <a:pPr lvl="0">
              <a:lnSpc>
                <a:spcPct val="130000"/>
              </a:lnSpc>
            </a:pPr>
            <a:r>
              <a:rPr lang="en-US" altLang="zh-CN" sz="4000" b="1">
                <a:solidFill>
                  <a:schemeClr val="accent1"/>
                </a:solidFill>
              </a:rPr>
              <a:t>01</a:t>
            </a:r>
            <a:endParaRPr lang="en-US" altLang="zh-CN" sz="4000" b="1" dirty="0">
              <a:solidFill>
                <a:schemeClr val="accent1"/>
              </a:solidFill>
            </a:endParaRPr>
          </a:p>
        </p:txBody>
      </p:sp>
      <p:sp>
        <p:nvSpPr>
          <p:cNvPr id="12" name="矩形 11">
            <a:extLst>
              <a:ext uri="{FF2B5EF4-FFF2-40B4-BE49-F238E27FC236}">
                <a16:creationId xmlns:a16="http://schemas.microsoft.com/office/drawing/2014/main" id="{95FB2A9B-AB0C-4A98-ADC1-ADEB4478FD68}"/>
              </a:ext>
            </a:extLst>
          </p:cNvPr>
          <p:cNvSpPr/>
          <p:nvPr/>
        </p:nvSpPr>
        <p:spPr>
          <a:xfrm flipV="1">
            <a:off x="6514861" y="2391836"/>
            <a:ext cx="765739"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文本框 8">
            <a:extLst>
              <a:ext uri="{FF2B5EF4-FFF2-40B4-BE49-F238E27FC236}">
                <a16:creationId xmlns:a16="http://schemas.microsoft.com/office/drawing/2014/main" id="{4EE23EAA-C06F-4BBD-8A61-775A2D7CE151}"/>
              </a:ext>
            </a:extLst>
          </p:cNvPr>
          <p:cNvSpPr txBox="1"/>
          <p:nvPr/>
        </p:nvSpPr>
        <p:spPr>
          <a:xfrm>
            <a:off x="7270703" y="2884279"/>
            <a:ext cx="4086424" cy="245400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solidFill>
                  <a:schemeClr val="tx1">
                    <a:lumMod val="75000"/>
                    <a:lumOff val="25000"/>
                  </a:schemeClr>
                </a:solidFill>
                <a:latin typeface="+mn-ea"/>
              </a:rPr>
              <a:t>整体上完成了一个在线</a:t>
            </a:r>
            <a:r>
              <a:rPr lang="en-US" altLang="zh-CN" sz="2000" b="1" dirty="0">
                <a:solidFill>
                  <a:schemeClr val="tx1">
                    <a:lumMod val="75000"/>
                    <a:lumOff val="25000"/>
                  </a:schemeClr>
                </a:solidFill>
                <a:latin typeface="+mn-ea"/>
              </a:rPr>
              <a:t>OJ</a:t>
            </a:r>
            <a:r>
              <a:rPr lang="zh-CN" altLang="en-US" sz="2000" b="1" dirty="0">
                <a:solidFill>
                  <a:schemeClr val="tx1">
                    <a:lumMod val="75000"/>
                    <a:lumOff val="25000"/>
                  </a:schemeClr>
                </a:solidFill>
                <a:latin typeface="+mn-ea"/>
              </a:rPr>
              <a:t>系统，其支持在线评测；支持多种</a:t>
            </a:r>
            <a:r>
              <a:rPr lang="en-US" altLang="zh-CN" sz="2000" b="1" dirty="0">
                <a:solidFill>
                  <a:schemeClr val="tx1">
                    <a:lumMod val="75000"/>
                    <a:lumOff val="25000"/>
                  </a:schemeClr>
                </a:solidFill>
                <a:latin typeface="+mn-ea"/>
              </a:rPr>
              <a:t>C/C++</a:t>
            </a:r>
            <a:r>
              <a:rPr lang="zh-CN" altLang="en-US" sz="2000" b="1" dirty="0">
                <a:solidFill>
                  <a:schemeClr val="tx1">
                    <a:lumMod val="75000"/>
                    <a:lumOff val="25000"/>
                  </a:schemeClr>
                </a:solidFill>
                <a:latin typeface="+mn-ea"/>
              </a:rPr>
              <a:t>、</a:t>
            </a:r>
            <a:r>
              <a:rPr lang="en-US" altLang="zh-CN" sz="2000" b="1" dirty="0">
                <a:solidFill>
                  <a:schemeClr val="tx1">
                    <a:lumMod val="75000"/>
                    <a:lumOff val="25000"/>
                  </a:schemeClr>
                </a:solidFill>
                <a:latin typeface="+mn-ea"/>
              </a:rPr>
              <a:t>Java</a:t>
            </a:r>
            <a:r>
              <a:rPr lang="zh-CN" altLang="en-US" sz="2000" b="1" dirty="0">
                <a:solidFill>
                  <a:schemeClr val="tx1">
                    <a:lumMod val="75000"/>
                    <a:lumOff val="25000"/>
                  </a:schemeClr>
                </a:solidFill>
                <a:latin typeface="+mn-ea"/>
              </a:rPr>
              <a:t>、</a:t>
            </a:r>
            <a:r>
              <a:rPr lang="en-US" altLang="zh-CN" sz="2000" b="1" dirty="0">
                <a:solidFill>
                  <a:schemeClr val="tx1">
                    <a:lumMod val="75000"/>
                    <a:lumOff val="25000"/>
                  </a:schemeClr>
                </a:solidFill>
                <a:latin typeface="+mn-ea"/>
              </a:rPr>
              <a:t>Python2/3</a:t>
            </a:r>
            <a:r>
              <a:rPr lang="zh-CN" altLang="en-US" sz="2000" b="1" dirty="0">
                <a:solidFill>
                  <a:schemeClr val="tx1">
                    <a:lumMod val="75000"/>
                    <a:lumOff val="25000"/>
                  </a:schemeClr>
                </a:solidFill>
                <a:latin typeface="+mn-ea"/>
              </a:rPr>
              <a:t>语言；拥有完整的用户系统；支持对题目进行讨论和回复；支持在线增删分类以及题目。</a:t>
            </a:r>
          </a:p>
        </p:txBody>
      </p:sp>
      <p:sp>
        <p:nvSpPr>
          <p:cNvPr id="14" name="矩形 13">
            <a:extLst>
              <a:ext uri="{FF2B5EF4-FFF2-40B4-BE49-F238E27FC236}">
                <a16:creationId xmlns:a16="http://schemas.microsoft.com/office/drawing/2014/main" id="{4AC18A0C-24D5-4EC6-A4F7-6FF27E0151DC}"/>
              </a:ext>
            </a:extLst>
          </p:cNvPr>
          <p:cNvSpPr/>
          <p:nvPr/>
        </p:nvSpPr>
        <p:spPr>
          <a:xfrm>
            <a:off x="7326930" y="2436997"/>
            <a:ext cx="1980029" cy="453457"/>
          </a:xfrm>
          <a:prstGeom prst="rect">
            <a:avLst/>
          </a:prstGeom>
        </p:spPr>
        <p:txBody>
          <a:bodyPr wrap="none">
            <a:spAutoFit/>
          </a:bodyPr>
          <a:lstStyle/>
          <a:p>
            <a:pPr lvl="0">
              <a:lnSpc>
                <a:spcPct val="130000"/>
              </a:lnSpc>
            </a:pPr>
            <a:r>
              <a:rPr lang="zh-CN" altLang="en-US" sz="2000" b="1" dirty="0">
                <a:solidFill>
                  <a:schemeClr val="accent1">
                    <a:lumMod val="75000"/>
                  </a:schemeClr>
                </a:solidFill>
              </a:rPr>
              <a:t>优良的系统项目</a:t>
            </a:r>
            <a:endParaRPr lang="en-US" altLang="zh-CN" sz="2000" b="1" dirty="0">
              <a:solidFill>
                <a:schemeClr val="accent1">
                  <a:lumMod val="75000"/>
                </a:schemeClr>
              </a:solidFill>
            </a:endParaRPr>
          </a:p>
        </p:txBody>
      </p:sp>
      <p:sp>
        <p:nvSpPr>
          <p:cNvPr id="15" name="矩形 14">
            <a:extLst>
              <a:ext uri="{FF2B5EF4-FFF2-40B4-BE49-F238E27FC236}">
                <a16:creationId xmlns:a16="http://schemas.microsoft.com/office/drawing/2014/main" id="{BCF69179-551C-4004-9B71-3C665ACFD3D7}"/>
              </a:ext>
            </a:extLst>
          </p:cNvPr>
          <p:cNvSpPr/>
          <p:nvPr/>
        </p:nvSpPr>
        <p:spPr>
          <a:xfrm>
            <a:off x="6454454" y="2391836"/>
            <a:ext cx="816249" cy="892552"/>
          </a:xfrm>
          <a:prstGeom prst="rect">
            <a:avLst/>
          </a:prstGeom>
        </p:spPr>
        <p:txBody>
          <a:bodyPr wrap="none">
            <a:spAutoFit/>
          </a:bodyPr>
          <a:lstStyle/>
          <a:p>
            <a:pPr lvl="0">
              <a:lnSpc>
                <a:spcPct val="130000"/>
              </a:lnSpc>
            </a:pPr>
            <a:r>
              <a:rPr lang="en-US" altLang="zh-CN" sz="4000" b="1" dirty="0">
                <a:solidFill>
                  <a:schemeClr val="accent1">
                    <a:lumMod val="75000"/>
                  </a:schemeClr>
                </a:solidFill>
              </a:rPr>
              <a:t>02</a:t>
            </a:r>
          </a:p>
        </p:txBody>
      </p:sp>
      <p:sp>
        <p:nvSpPr>
          <p:cNvPr id="16" name="文本框 15">
            <a:extLst>
              <a:ext uri="{FF2B5EF4-FFF2-40B4-BE49-F238E27FC236}">
                <a16:creationId xmlns:a16="http://schemas.microsoft.com/office/drawing/2014/main" id="{311FDA1F-E120-4A5B-B0BA-6A53E43527A4}"/>
              </a:ext>
            </a:extLst>
          </p:cNvPr>
          <p:cNvSpPr txBox="1"/>
          <p:nvPr/>
        </p:nvSpPr>
        <p:spPr>
          <a:xfrm>
            <a:off x="163168" y="1341087"/>
            <a:ext cx="902811" cy="523220"/>
          </a:xfrm>
          <a:prstGeom prst="rect">
            <a:avLst/>
          </a:prstGeom>
          <a:noFill/>
        </p:spPr>
        <p:txBody>
          <a:bodyPr wrap="none" rtlCol="0">
            <a:spAutoFit/>
          </a:bodyPr>
          <a:lstStyle/>
          <a:p>
            <a:r>
              <a:rPr lang="zh-CN" altLang="en-US" sz="2800" b="1" dirty="0"/>
              <a:t>总结</a:t>
            </a:r>
          </a:p>
        </p:txBody>
      </p:sp>
    </p:spTree>
    <p:extLst>
      <p:ext uri="{BB962C8B-B14F-4D97-AF65-F5344CB8AC3E}">
        <p14:creationId xmlns:p14="http://schemas.microsoft.com/office/powerpoint/2010/main" val="786700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16" name="文本框 15">
            <a:extLst>
              <a:ext uri="{FF2B5EF4-FFF2-40B4-BE49-F238E27FC236}">
                <a16:creationId xmlns:a16="http://schemas.microsoft.com/office/drawing/2014/main" id="{311FDA1F-E120-4A5B-B0BA-6A53E43527A4}"/>
              </a:ext>
            </a:extLst>
          </p:cNvPr>
          <p:cNvSpPr txBox="1"/>
          <p:nvPr/>
        </p:nvSpPr>
        <p:spPr>
          <a:xfrm>
            <a:off x="163168" y="1341087"/>
            <a:ext cx="902811" cy="523220"/>
          </a:xfrm>
          <a:prstGeom prst="rect">
            <a:avLst/>
          </a:prstGeom>
          <a:noFill/>
        </p:spPr>
        <p:txBody>
          <a:bodyPr wrap="none" rtlCol="0">
            <a:spAutoFit/>
          </a:bodyPr>
          <a:lstStyle/>
          <a:p>
            <a:r>
              <a:rPr lang="zh-CN" altLang="en-US" sz="2800" b="1" dirty="0"/>
              <a:t>展望</a:t>
            </a:r>
          </a:p>
        </p:txBody>
      </p:sp>
      <p:sp>
        <p:nvSpPr>
          <p:cNvPr id="17" name="文本框 8">
            <a:extLst>
              <a:ext uri="{FF2B5EF4-FFF2-40B4-BE49-F238E27FC236}">
                <a16:creationId xmlns:a16="http://schemas.microsoft.com/office/drawing/2014/main" id="{5BAC67F1-C59F-40A1-9C88-E1A21C09D291}"/>
              </a:ext>
            </a:extLst>
          </p:cNvPr>
          <p:cNvSpPr txBox="1"/>
          <p:nvPr/>
        </p:nvSpPr>
        <p:spPr>
          <a:xfrm>
            <a:off x="775802" y="2561410"/>
            <a:ext cx="10817217" cy="85356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solidFill>
                  <a:schemeClr val="tx1">
                    <a:lumMod val="75000"/>
                    <a:lumOff val="25000"/>
                  </a:schemeClr>
                </a:solidFill>
                <a:latin typeface="+mn-ea"/>
              </a:rPr>
              <a:t>系统希望在将来能够提供一个竞赛模块，管理员能够在线管理竞赛，用户可以通过报名参加竞赛同时支持排名等。</a:t>
            </a:r>
          </a:p>
        </p:txBody>
      </p:sp>
      <p:sp>
        <p:nvSpPr>
          <p:cNvPr id="18" name="矩形 17">
            <a:extLst>
              <a:ext uri="{FF2B5EF4-FFF2-40B4-BE49-F238E27FC236}">
                <a16:creationId xmlns:a16="http://schemas.microsoft.com/office/drawing/2014/main" id="{EE09D0ED-625D-4437-B28B-150ED107BC9F}"/>
              </a:ext>
            </a:extLst>
          </p:cNvPr>
          <p:cNvSpPr/>
          <p:nvPr/>
        </p:nvSpPr>
        <p:spPr>
          <a:xfrm>
            <a:off x="775803" y="2068967"/>
            <a:ext cx="1723549" cy="453457"/>
          </a:xfrm>
          <a:prstGeom prst="rect">
            <a:avLst/>
          </a:prstGeom>
          <a:solidFill>
            <a:schemeClr val="accent1"/>
          </a:solidFill>
        </p:spPr>
        <p:txBody>
          <a:bodyPr wrap="none">
            <a:spAutoFit/>
          </a:bodyPr>
          <a:lstStyle/>
          <a:p>
            <a:pPr defTabSz="1219200">
              <a:lnSpc>
                <a:spcPct val="130000"/>
              </a:lnSpc>
              <a:defRPr/>
            </a:pPr>
            <a:r>
              <a:rPr lang="zh-CN" altLang="en-US" sz="2000" b="1" kern="0" dirty="0">
                <a:solidFill>
                  <a:schemeClr val="bg1"/>
                </a:solidFill>
              </a:rPr>
              <a:t>支持竞赛系统</a:t>
            </a:r>
            <a:endParaRPr lang="en-US" altLang="zh-CN" sz="2000" b="1" kern="0" dirty="0">
              <a:solidFill>
                <a:schemeClr val="bg1"/>
              </a:solidFill>
            </a:endParaRPr>
          </a:p>
        </p:txBody>
      </p:sp>
      <p:sp>
        <p:nvSpPr>
          <p:cNvPr id="19" name="文本框 8">
            <a:extLst>
              <a:ext uri="{FF2B5EF4-FFF2-40B4-BE49-F238E27FC236}">
                <a16:creationId xmlns:a16="http://schemas.microsoft.com/office/drawing/2014/main" id="{5145FE75-4D51-48C1-901E-AD8AD436492C}"/>
              </a:ext>
            </a:extLst>
          </p:cNvPr>
          <p:cNvSpPr txBox="1"/>
          <p:nvPr/>
        </p:nvSpPr>
        <p:spPr>
          <a:xfrm>
            <a:off x="775802" y="3923286"/>
            <a:ext cx="10817217" cy="85356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solidFill>
                  <a:schemeClr val="tx1">
                    <a:lumMod val="75000"/>
                    <a:lumOff val="25000"/>
                  </a:schemeClr>
                </a:solidFill>
                <a:latin typeface="+mn-ea"/>
              </a:rPr>
              <a:t>积分系统支持对用户进行排名，通过练习或者竞赛均可以获得积分，除此之外练习和竞赛均可获得金币可以用于周边商场兑换实体或虚拟奖品</a:t>
            </a:r>
          </a:p>
        </p:txBody>
      </p:sp>
      <p:sp>
        <p:nvSpPr>
          <p:cNvPr id="20" name="矩形 19">
            <a:extLst>
              <a:ext uri="{FF2B5EF4-FFF2-40B4-BE49-F238E27FC236}">
                <a16:creationId xmlns:a16="http://schemas.microsoft.com/office/drawing/2014/main" id="{0490127E-984D-4F20-95C2-E9ECEB97D5DA}"/>
              </a:ext>
            </a:extLst>
          </p:cNvPr>
          <p:cNvSpPr/>
          <p:nvPr/>
        </p:nvSpPr>
        <p:spPr>
          <a:xfrm>
            <a:off x="775803" y="3430843"/>
            <a:ext cx="1980029" cy="453457"/>
          </a:xfrm>
          <a:prstGeom prst="rect">
            <a:avLst/>
          </a:prstGeom>
          <a:solidFill>
            <a:schemeClr val="accent1"/>
          </a:solidFill>
        </p:spPr>
        <p:txBody>
          <a:bodyPr wrap="none">
            <a:spAutoFit/>
          </a:bodyPr>
          <a:lstStyle/>
          <a:p>
            <a:pPr defTabSz="1219200">
              <a:lnSpc>
                <a:spcPct val="130000"/>
              </a:lnSpc>
              <a:defRPr/>
            </a:pPr>
            <a:r>
              <a:rPr lang="zh-CN" altLang="en-US" sz="2000" b="1" kern="0" dirty="0">
                <a:solidFill>
                  <a:schemeClr val="bg1"/>
                </a:solidFill>
              </a:rPr>
              <a:t>积分与金币系统</a:t>
            </a:r>
            <a:endParaRPr lang="en-US" altLang="zh-CN" sz="2000" b="1" kern="0" dirty="0">
              <a:solidFill>
                <a:schemeClr val="bg1"/>
              </a:solidFill>
            </a:endParaRPr>
          </a:p>
        </p:txBody>
      </p:sp>
      <p:sp>
        <p:nvSpPr>
          <p:cNvPr id="21" name="文本框 8">
            <a:extLst>
              <a:ext uri="{FF2B5EF4-FFF2-40B4-BE49-F238E27FC236}">
                <a16:creationId xmlns:a16="http://schemas.microsoft.com/office/drawing/2014/main" id="{003CF175-7E81-4402-8B9E-E646566B7857}"/>
              </a:ext>
            </a:extLst>
          </p:cNvPr>
          <p:cNvSpPr txBox="1"/>
          <p:nvPr/>
        </p:nvSpPr>
        <p:spPr>
          <a:xfrm>
            <a:off x="775802" y="5285162"/>
            <a:ext cx="10817217" cy="85356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solidFill>
                  <a:schemeClr val="tx1">
                    <a:lumMod val="75000"/>
                    <a:lumOff val="25000"/>
                  </a:schemeClr>
                </a:solidFill>
                <a:latin typeface="+mn-ea"/>
              </a:rPr>
              <a:t>系统在中底负载的情况下得到的结果准确，但在高负载的情况下有可能导致评测不准确等；未来将结合分布式技术独立部署评测核心，从而做到更高的负载和更公平的评测</a:t>
            </a:r>
          </a:p>
        </p:txBody>
      </p:sp>
      <p:sp>
        <p:nvSpPr>
          <p:cNvPr id="22" name="矩形 21">
            <a:extLst>
              <a:ext uri="{FF2B5EF4-FFF2-40B4-BE49-F238E27FC236}">
                <a16:creationId xmlns:a16="http://schemas.microsoft.com/office/drawing/2014/main" id="{AD494E05-2FA7-424A-8F1A-9F796F47118C}"/>
              </a:ext>
            </a:extLst>
          </p:cNvPr>
          <p:cNvSpPr/>
          <p:nvPr/>
        </p:nvSpPr>
        <p:spPr>
          <a:xfrm>
            <a:off x="775803" y="4792719"/>
            <a:ext cx="1980029" cy="453457"/>
          </a:xfrm>
          <a:prstGeom prst="rect">
            <a:avLst/>
          </a:prstGeom>
          <a:solidFill>
            <a:schemeClr val="accent1"/>
          </a:solidFill>
        </p:spPr>
        <p:txBody>
          <a:bodyPr wrap="none">
            <a:spAutoFit/>
          </a:bodyPr>
          <a:lstStyle/>
          <a:p>
            <a:pPr defTabSz="1219200">
              <a:lnSpc>
                <a:spcPct val="130000"/>
              </a:lnSpc>
              <a:defRPr/>
            </a:pPr>
            <a:r>
              <a:rPr lang="zh-CN" altLang="en-US" sz="2000" b="1" kern="0" dirty="0">
                <a:solidFill>
                  <a:schemeClr val="bg1"/>
                </a:solidFill>
              </a:rPr>
              <a:t>更加公平的评测</a:t>
            </a:r>
            <a:endParaRPr lang="en-US" altLang="zh-CN" sz="2000" b="1" kern="0" dirty="0">
              <a:solidFill>
                <a:schemeClr val="bg1"/>
              </a:solidFill>
            </a:endParaRPr>
          </a:p>
        </p:txBody>
      </p:sp>
    </p:spTree>
    <p:extLst>
      <p:ext uri="{BB962C8B-B14F-4D97-AF65-F5344CB8AC3E}">
        <p14:creationId xmlns:p14="http://schemas.microsoft.com/office/powerpoint/2010/main" val="1127641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kumimoji="1" lang="zh-CN" altLang="en-US" dirty="0"/>
              <a:t>感谢聆听</a:t>
            </a:r>
          </a:p>
        </p:txBody>
      </p:sp>
      <p:sp>
        <p:nvSpPr>
          <p:cNvPr id="3" name="文本占位符 2"/>
          <p:cNvSpPr>
            <a:spLocks noGrp="1"/>
          </p:cNvSpPr>
          <p:nvPr>
            <p:ph type="body" sz="quarter" idx="14"/>
          </p:nvPr>
        </p:nvSpPr>
        <p:spPr/>
        <p:txBody>
          <a:bodyPr/>
          <a:lstStyle/>
          <a:p>
            <a:r>
              <a:rPr kumimoji="1" lang="zh-CN" altLang="en-US" dirty="0"/>
              <a:t>请各位评委老师批评指正</a:t>
            </a:r>
          </a:p>
        </p:txBody>
      </p:sp>
      <p:pic>
        <p:nvPicPr>
          <p:cNvPr id="7" name="图片 6">
            <a:hlinkClick r:id="rId2"/>
            <a:extLst>
              <a:ext uri="{FF2B5EF4-FFF2-40B4-BE49-F238E27FC236}">
                <a16:creationId xmlns:a16="http://schemas.microsoft.com/office/drawing/2014/main" id="{79D21C39-EB52-4C08-B19A-6E693946AF01}"/>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83176882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01</a:t>
            </a:r>
            <a:endParaRPr kumimoji="1" lang="zh-CN" altLang="en-US" dirty="0"/>
          </a:p>
        </p:txBody>
      </p:sp>
      <p:sp>
        <p:nvSpPr>
          <p:cNvPr id="3" name="文本占位符 2"/>
          <p:cNvSpPr>
            <a:spLocks noGrp="1"/>
          </p:cNvSpPr>
          <p:nvPr>
            <p:ph type="body" sz="quarter" idx="16"/>
          </p:nvPr>
        </p:nvSpPr>
        <p:spPr/>
        <p:txBody>
          <a:bodyPr/>
          <a:lstStyle/>
          <a:p>
            <a:r>
              <a:rPr kumimoji="1" lang="zh-CN" altLang="en-US" b="1" dirty="0"/>
              <a:t>项目介绍</a:t>
            </a:r>
          </a:p>
        </p:txBody>
      </p:sp>
      <p:pic>
        <p:nvPicPr>
          <p:cNvPr id="7" name="图片 6">
            <a:hlinkClick r:id="rId2"/>
            <a:extLst>
              <a:ext uri="{FF2B5EF4-FFF2-40B4-BE49-F238E27FC236}">
                <a16:creationId xmlns:a16="http://schemas.microsoft.com/office/drawing/2014/main" id="{608E56F3-FD0D-4293-8FD0-E93F0E63DC54}"/>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48600607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solidFill>
                  <a:srgbClr val="FF0000"/>
                </a:solidFill>
              </a:rPr>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11" name="文本框 10">
            <a:extLst>
              <a:ext uri="{FF2B5EF4-FFF2-40B4-BE49-F238E27FC236}">
                <a16:creationId xmlns:a16="http://schemas.microsoft.com/office/drawing/2014/main" id="{67E47DA6-8F2E-4486-8619-90C8E92FCACB}"/>
              </a:ext>
            </a:extLst>
          </p:cNvPr>
          <p:cNvSpPr txBox="1"/>
          <p:nvPr/>
        </p:nvSpPr>
        <p:spPr>
          <a:xfrm>
            <a:off x="598513" y="2044673"/>
            <a:ext cx="5722387" cy="4401205"/>
          </a:xfrm>
          <a:prstGeom prst="rect">
            <a:avLst/>
          </a:prstGeom>
          <a:noFill/>
        </p:spPr>
        <p:txBody>
          <a:bodyPr wrap="square" rtlCol="0">
            <a:spAutoFit/>
          </a:bodyPr>
          <a:lstStyle/>
          <a:p>
            <a:r>
              <a:rPr lang="en-US" altLang="zh-CN" sz="2000" dirty="0"/>
              <a:t>       </a:t>
            </a:r>
            <a:r>
              <a:rPr lang="en-US" altLang="zh-CN" sz="2000" dirty="0" err="1">
                <a:solidFill>
                  <a:schemeClr val="accent2">
                    <a:lumMod val="75000"/>
                  </a:schemeClr>
                </a:solidFill>
                <a:sym typeface="+mn-ea"/>
              </a:rPr>
              <a:t>TeelCode</a:t>
            </a:r>
            <a:r>
              <a:rPr lang="zh-CN" altLang="en-US" sz="2000" dirty="0">
                <a:solidFill>
                  <a:schemeClr val="accent2">
                    <a:lumMod val="75000"/>
                  </a:schemeClr>
                </a:solidFill>
                <a:sym typeface="+mn-ea"/>
              </a:rPr>
              <a:t>在线</a:t>
            </a:r>
            <a:r>
              <a:rPr lang="en-US" altLang="zh-CN" sz="2000" dirty="0">
                <a:solidFill>
                  <a:schemeClr val="accent2">
                    <a:lumMod val="75000"/>
                  </a:schemeClr>
                </a:solidFill>
                <a:sym typeface="+mn-ea"/>
              </a:rPr>
              <a:t>OJ</a:t>
            </a:r>
            <a:r>
              <a:rPr lang="zh-CN" altLang="en-US" sz="2000" dirty="0">
                <a:solidFill>
                  <a:schemeClr val="accent2">
                    <a:lumMod val="75000"/>
                  </a:schemeClr>
                </a:solidFill>
                <a:sym typeface="+mn-ea"/>
              </a:rPr>
              <a:t>平台</a:t>
            </a:r>
            <a:r>
              <a:rPr lang="zh-CN" altLang="en-US" sz="2000" dirty="0"/>
              <a:t>是一个</a:t>
            </a:r>
            <a:r>
              <a:rPr lang="zh-CN" altLang="en-US" sz="2000" dirty="0">
                <a:solidFill>
                  <a:srgbClr val="FF0000"/>
                </a:solidFill>
              </a:rPr>
              <a:t>在线评测系统</a:t>
            </a:r>
            <a:r>
              <a:rPr lang="zh-CN" altLang="en-US" sz="2000" dirty="0"/>
              <a:t>，用于</a:t>
            </a:r>
            <a:r>
              <a:rPr lang="zh-CN" altLang="en-US" sz="2000" dirty="0">
                <a:solidFill>
                  <a:srgbClr val="FF0000"/>
                </a:solidFill>
              </a:rPr>
              <a:t>进行算法和编程的练习</a:t>
            </a:r>
            <a:r>
              <a:rPr lang="zh-CN" altLang="en-US" sz="2000" dirty="0"/>
              <a:t>。</a:t>
            </a:r>
            <a:endParaRPr lang="en-US" altLang="zh-CN" sz="2000" dirty="0"/>
          </a:p>
          <a:p>
            <a:endParaRPr lang="zh-CN" altLang="en-US" sz="2000" dirty="0"/>
          </a:p>
          <a:p>
            <a:r>
              <a:rPr lang="en-US" altLang="zh-CN" sz="2000" dirty="0"/>
              <a:t>       </a:t>
            </a:r>
            <a:r>
              <a:rPr lang="zh-CN" altLang="en-US" sz="2000" dirty="0"/>
              <a:t>OJ系统能够</a:t>
            </a:r>
            <a:r>
              <a:rPr lang="zh-CN" altLang="en-US" sz="2000" dirty="0">
                <a:solidFill>
                  <a:srgbClr val="FF0000"/>
                </a:solidFill>
              </a:rPr>
              <a:t>编译并执行代码</a:t>
            </a:r>
            <a:r>
              <a:rPr lang="zh-CN" altLang="en-US" sz="2000" dirty="0"/>
              <a:t>，使用预设的数据对这些程序</a:t>
            </a:r>
            <a:r>
              <a:rPr lang="zh-CN" altLang="en-US" sz="2000" dirty="0">
                <a:solidFill>
                  <a:srgbClr val="FF0000"/>
                </a:solidFill>
              </a:rPr>
              <a:t>进行测试</a:t>
            </a:r>
            <a:r>
              <a:rPr lang="zh-CN" altLang="en-US" sz="2000" dirty="0"/>
              <a:t>。提交的代码一般会在</a:t>
            </a:r>
            <a:r>
              <a:rPr lang="zh-CN" altLang="en-US" sz="2000" dirty="0">
                <a:solidFill>
                  <a:srgbClr val="FF0000"/>
                </a:solidFill>
              </a:rPr>
              <a:t>受限的环境</a:t>
            </a:r>
            <a:r>
              <a:rPr lang="zh-CN" altLang="en-US" sz="2000" dirty="0"/>
              <a:t>下运行，包括时间限制、内存限制、安全限制等。代码的输出会被OJ系统捕获，</a:t>
            </a:r>
            <a:r>
              <a:rPr lang="zh-CN" altLang="en-US" sz="2000" dirty="0">
                <a:solidFill>
                  <a:srgbClr val="FF0000"/>
                </a:solidFill>
              </a:rPr>
              <a:t>与标准答案进行比较后返回结果</a:t>
            </a:r>
            <a:r>
              <a:rPr lang="zh-CN" altLang="en-US" sz="2000" dirty="0"/>
              <a:t>。</a:t>
            </a:r>
            <a:endParaRPr lang="en-US" altLang="zh-CN" sz="2000" dirty="0"/>
          </a:p>
          <a:p>
            <a:endParaRPr lang="en-US" altLang="zh-CN" sz="2000" dirty="0"/>
          </a:p>
          <a:p>
            <a:r>
              <a:rPr lang="en-US" altLang="zh-CN" sz="2000" dirty="0"/>
              <a:t>      OJ</a:t>
            </a:r>
            <a:r>
              <a:rPr lang="zh-CN" altLang="en-US" sz="2000" dirty="0"/>
              <a:t>系统还支持</a:t>
            </a:r>
            <a:r>
              <a:rPr lang="zh-CN" altLang="en-US" sz="2000" dirty="0">
                <a:solidFill>
                  <a:srgbClr val="FF0000"/>
                </a:solidFill>
              </a:rPr>
              <a:t>用户模块</a:t>
            </a:r>
            <a:r>
              <a:rPr lang="zh-CN" altLang="en-US" sz="2000" dirty="0"/>
              <a:t>，通过账号可以对题目进行</a:t>
            </a:r>
            <a:r>
              <a:rPr lang="zh-CN" altLang="en-US" sz="2000" dirty="0">
                <a:solidFill>
                  <a:srgbClr val="FF0000"/>
                </a:solidFill>
              </a:rPr>
              <a:t>讨论和回复</a:t>
            </a:r>
            <a:r>
              <a:rPr lang="zh-CN" altLang="en-US" sz="2000" dirty="0"/>
              <a:t>其他人的讨论；通过账号系统还可以查看自己的</a:t>
            </a:r>
            <a:r>
              <a:rPr lang="zh-CN" altLang="en-US" sz="2000" dirty="0">
                <a:solidFill>
                  <a:srgbClr val="FF0000"/>
                </a:solidFill>
              </a:rPr>
              <a:t>提交记录</a:t>
            </a:r>
            <a:r>
              <a:rPr lang="zh-CN" altLang="en-US" sz="2000" dirty="0"/>
              <a:t>。</a:t>
            </a:r>
            <a:r>
              <a:rPr lang="en-US" altLang="zh-CN" sz="2000" dirty="0"/>
              <a:t>OJ</a:t>
            </a:r>
            <a:r>
              <a:rPr lang="zh-CN" altLang="en-US" sz="2000" dirty="0"/>
              <a:t>系统还提供了在线</a:t>
            </a:r>
            <a:r>
              <a:rPr lang="zh-CN" altLang="en-US" sz="2000" dirty="0">
                <a:solidFill>
                  <a:srgbClr val="FF0000"/>
                </a:solidFill>
              </a:rPr>
              <a:t>管理模块</a:t>
            </a:r>
            <a:r>
              <a:rPr lang="zh-CN" altLang="en-US" sz="2000" dirty="0"/>
              <a:t>，通过管理模块可以管理</a:t>
            </a:r>
            <a:r>
              <a:rPr lang="zh-CN" altLang="en-US" sz="2000" dirty="0">
                <a:solidFill>
                  <a:srgbClr val="FF0000"/>
                </a:solidFill>
              </a:rPr>
              <a:t>对分类和题目进行管理</a:t>
            </a:r>
            <a:r>
              <a:rPr lang="zh-CN" altLang="en-US" sz="2000" dirty="0"/>
              <a:t>。</a:t>
            </a:r>
          </a:p>
        </p:txBody>
      </p:sp>
      <p:sp>
        <p:nvSpPr>
          <p:cNvPr id="12" name="文本框 11">
            <a:extLst>
              <a:ext uri="{FF2B5EF4-FFF2-40B4-BE49-F238E27FC236}">
                <a16:creationId xmlns:a16="http://schemas.microsoft.com/office/drawing/2014/main" id="{DBFDF0E2-02E6-4A40-83FD-DF8518901D35}"/>
              </a:ext>
            </a:extLst>
          </p:cNvPr>
          <p:cNvSpPr txBox="1"/>
          <p:nvPr/>
        </p:nvSpPr>
        <p:spPr>
          <a:xfrm>
            <a:off x="163168" y="1341087"/>
            <a:ext cx="1620957" cy="523220"/>
          </a:xfrm>
          <a:prstGeom prst="rect">
            <a:avLst/>
          </a:prstGeom>
          <a:noFill/>
        </p:spPr>
        <p:txBody>
          <a:bodyPr wrap="none" rtlCol="0">
            <a:spAutoFit/>
          </a:bodyPr>
          <a:lstStyle/>
          <a:p>
            <a:r>
              <a:rPr lang="zh-CN" altLang="en-US" sz="2800" b="1" dirty="0"/>
              <a:t>项目介绍</a:t>
            </a:r>
          </a:p>
        </p:txBody>
      </p:sp>
      <p:pic>
        <p:nvPicPr>
          <p:cNvPr id="7" name="图片 6">
            <a:extLst>
              <a:ext uri="{FF2B5EF4-FFF2-40B4-BE49-F238E27FC236}">
                <a16:creationId xmlns:a16="http://schemas.microsoft.com/office/drawing/2014/main" id="{B9176FC9-24BE-4D88-AE6F-FFFF56B3B568}"/>
              </a:ext>
            </a:extLst>
          </p:cNvPr>
          <p:cNvPicPr>
            <a:picLocks noChangeAspect="1"/>
          </p:cNvPicPr>
          <p:nvPr/>
        </p:nvPicPr>
        <p:blipFill>
          <a:blip r:embed="rId5"/>
          <a:stretch>
            <a:fillRect/>
          </a:stretch>
        </p:blipFill>
        <p:spPr>
          <a:xfrm>
            <a:off x="7542706" y="2578401"/>
            <a:ext cx="3333750" cy="3333750"/>
          </a:xfrm>
          <a:prstGeom prst="rect">
            <a:avLst/>
          </a:prstGeom>
        </p:spPr>
      </p:pic>
    </p:spTree>
    <p:extLst>
      <p:ext uri="{BB962C8B-B14F-4D97-AF65-F5344CB8AC3E}">
        <p14:creationId xmlns:p14="http://schemas.microsoft.com/office/powerpoint/2010/main" val="3222527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02</a:t>
            </a:r>
            <a:endParaRPr kumimoji="1" lang="zh-CN" altLang="en-US" dirty="0"/>
          </a:p>
        </p:txBody>
      </p:sp>
      <p:sp>
        <p:nvSpPr>
          <p:cNvPr id="3" name="文本占位符 2"/>
          <p:cNvSpPr>
            <a:spLocks noGrp="1"/>
          </p:cNvSpPr>
          <p:nvPr>
            <p:ph type="body" sz="quarter" idx="16"/>
          </p:nvPr>
        </p:nvSpPr>
        <p:spPr/>
        <p:txBody>
          <a:bodyPr/>
          <a:lstStyle/>
          <a:p>
            <a:r>
              <a:rPr kumimoji="1" lang="zh-CN" altLang="en-US" b="1" dirty="0"/>
              <a:t>系统设计</a:t>
            </a:r>
          </a:p>
        </p:txBody>
      </p:sp>
      <p:pic>
        <p:nvPicPr>
          <p:cNvPr id="7" name="图片 6">
            <a:hlinkClick r:id="rId2"/>
            <a:extLst>
              <a:ext uri="{FF2B5EF4-FFF2-40B4-BE49-F238E27FC236}">
                <a16:creationId xmlns:a16="http://schemas.microsoft.com/office/drawing/2014/main" id="{608E56F3-FD0D-4293-8FD0-E93F0E63DC54}"/>
              </a:ext>
            </a:extLst>
          </p:cNvPr>
          <p:cNvPicPr>
            <a:picLocks noChangeAspect="1"/>
          </p:cNvPicPr>
          <p:nvPr/>
        </p:nvPicPr>
        <p:blipFill>
          <a:blip r:embed="rId3"/>
          <a:stretch>
            <a:fillRect/>
          </a:stretch>
        </p:blipFill>
        <p:spPr>
          <a:xfrm>
            <a:off x="4904281" y="6146085"/>
            <a:ext cx="2383438" cy="476688"/>
          </a:xfrm>
          <a:prstGeom prst="rect">
            <a:avLst/>
          </a:prstGeom>
        </p:spPr>
      </p:pic>
    </p:spTree>
    <p:extLst>
      <p:ext uri="{BB962C8B-B14F-4D97-AF65-F5344CB8AC3E}">
        <p14:creationId xmlns:p14="http://schemas.microsoft.com/office/powerpoint/2010/main" val="235824890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2339102" cy="523220"/>
          </a:xfrm>
          <a:prstGeom prst="rect">
            <a:avLst/>
          </a:prstGeom>
          <a:noFill/>
        </p:spPr>
        <p:txBody>
          <a:bodyPr wrap="none" rtlCol="0">
            <a:spAutoFit/>
          </a:bodyPr>
          <a:lstStyle/>
          <a:p>
            <a:r>
              <a:rPr lang="zh-CN" altLang="en-US" sz="2800" b="1" dirty="0"/>
              <a:t>系统架构设计</a:t>
            </a:r>
          </a:p>
        </p:txBody>
      </p:sp>
      <p:pic>
        <p:nvPicPr>
          <p:cNvPr id="10" name="图片 9">
            <a:extLst>
              <a:ext uri="{FF2B5EF4-FFF2-40B4-BE49-F238E27FC236}">
                <a16:creationId xmlns:a16="http://schemas.microsoft.com/office/drawing/2014/main" id="{8B061521-002C-46DB-BA68-4932AD9F2D77}"/>
              </a:ext>
            </a:extLst>
          </p:cNvPr>
          <p:cNvPicPr>
            <a:picLocks noChangeAspect="1"/>
          </p:cNvPicPr>
          <p:nvPr/>
        </p:nvPicPr>
        <p:blipFill>
          <a:blip r:embed="rId5"/>
          <a:stretch>
            <a:fillRect/>
          </a:stretch>
        </p:blipFill>
        <p:spPr>
          <a:xfrm>
            <a:off x="2005012" y="1864307"/>
            <a:ext cx="8181975" cy="4867275"/>
          </a:xfrm>
          <a:prstGeom prst="rect">
            <a:avLst/>
          </a:prstGeom>
        </p:spPr>
      </p:pic>
    </p:spTree>
    <p:extLst>
      <p:ext uri="{BB962C8B-B14F-4D97-AF65-F5344CB8AC3E}">
        <p14:creationId xmlns:p14="http://schemas.microsoft.com/office/powerpoint/2010/main" val="1936729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2339102" cy="523220"/>
          </a:xfrm>
          <a:prstGeom prst="rect">
            <a:avLst/>
          </a:prstGeom>
          <a:noFill/>
        </p:spPr>
        <p:txBody>
          <a:bodyPr wrap="none" rtlCol="0">
            <a:spAutoFit/>
          </a:bodyPr>
          <a:lstStyle/>
          <a:p>
            <a:r>
              <a:rPr lang="zh-CN" altLang="en-US" sz="2800" b="1" dirty="0"/>
              <a:t>具体技术选择</a:t>
            </a:r>
          </a:p>
        </p:txBody>
      </p:sp>
      <p:graphicFrame>
        <p:nvGraphicFramePr>
          <p:cNvPr id="11" name="表格 10">
            <a:extLst>
              <a:ext uri="{FF2B5EF4-FFF2-40B4-BE49-F238E27FC236}">
                <a16:creationId xmlns:a16="http://schemas.microsoft.com/office/drawing/2014/main" id="{CA3E2BE6-1A35-4E8B-8802-28A7D35C01A0}"/>
              </a:ext>
            </a:extLst>
          </p:cNvPr>
          <p:cNvGraphicFramePr>
            <a:graphicFrameLocks noGrp="1"/>
          </p:cNvGraphicFramePr>
          <p:nvPr>
            <p:extLst>
              <p:ext uri="{D42A27DB-BD31-4B8C-83A1-F6EECF244321}">
                <p14:modId xmlns:p14="http://schemas.microsoft.com/office/powerpoint/2010/main" val="138039622"/>
              </p:ext>
            </p:extLst>
          </p:nvPr>
        </p:nvGraphicFramePr>
        <p:xfrm>
          <a:off x="876002" y="2097088"/>
          <a:ext cx="10439995" cy="3918976"/>
        </p:xfrm>
        <a:graphic>
          <a:graphicData uri="http://schemas.openxmlformats.org/drawingml/2006/table">
            <a:tbl>
              <a:tblPr firstRow="1" firstCol="1" bandRow="1">
                <a:tableStyleId>{5C22544A-7EE6-4342-B048-85BDC9FD1C3A}</a:tableStyleId>
              </a:tblPr>
              <a:tblGrid>
                <a:gridCol w="1512091">
                  <a:extLst>
                    <a:ext uri="{9D8B030D-6E8A-4147-A177-3AD203B41FA5}">
                      <a16:colId xmlns:a16="http://schemas.microsoft.com/office/drawing/2014/main" val="3007268635"/>
                    </a:ext>
                  </a:extLst>
                </a:gridCol>
                <a:gridCol w="1969135">
                  <a:extLst>
                    <a:ext uri="{9D8B030D-6E8A-4147-A177-3AD203B41FA5}">
                      <a16:colId xmlns:a16="http://schemas.microsoft.com/office/drawing/2014/main" val="1748111050"/>
                    </a:ext>
                  </a:extLst>
                </a:gridCol>
                <a:gridCol w="3144403">
                  <a:extLst>
                    <a:ext uri="{9D8B030D-6E8A-4147-A177-3AD203B41FA5}">
                      <a16:colId xmlns:a16="http://schemas.microsoft.com/office/drawing/2014/main" val="3750649819"/>
                    </a:ext>
                  </a:extLst>
                </a:gridCol>
                <a:gridCol w="3814366">
                  <a:extLst>
                    <a:ext uri="{9D8B030D-6E8A-4147-A177-3AD203B41FA5}">
                      <a16:colId xmlns:a16="http://schemas.microsoft.com/office/drawing/2014/main" val="1572574548"/>
                    </a:ext>
                  </a:extLst>
                </a:gridCol>
              </a:tblGrid>
              <a:tr h="272362">
                <a:tc gridSpan="2">
                  <a:txBody>
                    <a:bodyPr/>
                    <a:lstStyle/>
                    <a:p>
                      <a:pPr algn="ctr">
                        <a:spcAft>
                          <a:spcPts val="0"/>
                        </a:spcAft>
                      </a:pPr>
                      <a:r>
                        <a:rPr lang="zh-CN" altLang="en-US" sz="1600" b="1" kern="100" dirty="0">
                          <a:effectLst/>
                          <a:latin typeface="+mn-lt"/>
                        </a:rPr>
                        <a:t>项目</a:t>
                      </a:r>
                      <a:endParaRPr lang="zh-CN" sz="1600" b="1" kern="100" dirty="0">
                        <a:effectLst/>
                        <a:latin typeface="+mn-lt"/>
                        <a:ea typeface="+mn-ea"/>
                      </a:endParaRPr>
                    </a:p>
                  </a:txBody>
                  <a:tcPr marL="107008" marR="107008" marT="53504" marB="53504" anchor="ctr"/>
                </a:tc>
                <a:tc hMerge="1">
                  <a:txBody>
                    <a:bodyPr/>
                    <a:lstStyle/>
                    <a:p>
                      <a:endParaRPr lang="zh-CN" altLang="en-US"/>
                    </a:p>
                  </a:txBody>
                  <a:tcPr/>
                </a:tc>
                <a:tc>
                  <a:txBody>
                    <a:bodyPr/>
                    <a:lstStyle/>
                    <a:p>
                      <a:pPr algn="ctr">
                        <a:spcAft>
                          <a:spcPts val="0"/>
                        </a:spcAft>
                      </a:pPr>
                      <a:r>
                        <a:rPr lang="zh-CN" altLang="en-US" sz="1600" b="1" kern="100" dirty="0">
                          <a:effectLst/>
                          <a:latin typeface="+mn-lt"/>
                        </a:rPr>
                        <a:t>选择</a:t>
                      </a:r>
                      <a:endParaRPr lang="zh-CN" sz="1600" b="1" kern="100" dirty="0">
                        <a:effectLst/>
                        <a:latin typeface="+mn-lt"/>
                        <a:ea typeface="+mn-ea"/>
                      </a:endParaRPr>
                    </a:p>
                  </a:txBody>
                  <a:tcPr marL="80256" marR="80256" marT="0" marB="0" anchor="ctr"/>
                </a:tc>
                <a:tc>
                  <a:txBody>
                    <a:bodyPr/>
                    <a:lstStyle/>
                    <a:p>
                      <a:pPr algn="ctr">
                        <a:spcAft>
                          <a:spcPts val="0"/>
                        </a:spcAft>
                      </a:pPr>
                      <a:r>
                        <a:rPr lang="zh-CN" altLang="en-US" sz="1600" b="1" kern="100" dirty="0">
                          <a:effectLst/>
                          <a:latin typeface="+mn-lt"/>
                        </a:rPr>
                        <a:t>备注</a:t>
                      </a:r>
                      <a:endParaRPr lang="zh-CN" sz="1600" b="1" kern="100" dirty="0">
                        <a:effectLst/>
                        <a:latin typeface="+mn-lt"/>
                        <a:ea typeface="+mn-ea"/>
                      </a:endParaRPr>
                    </a:p>
                  </a:txBody>
                  <a:tcPr marL="80256" marR="80256" marT="0" marB="0" anchor="ctr"/>
                </a:tc>
                <a:extLst>
                  <a:ext uri="{0D108BD9-81ED-4DB2-BD59-A6C34878D82A}">
                    <a16:rowId xmlns:a16="http://schemas.microsoft.com/office/drawing/2014/main" val="2908338550"/>
                  </a:ext>
                </a:extLst>
              </a:tr>
              <a:tr h="272362">
                <a:tc>
                  <a:txBody>
                    <a:bodyPr/>
                    <a:lstStyle/>
                    <a:p>
                      <a:pPr algn="ctr">
                        <a:spcAft>
                          <a:spcPts val="0"/>
                        </a:spcAft>
                      </a:pPr>
                      <a:r>
                        <a:rPr lang="zh-CN" altLang="en-US" sz="1600" b="1" kern="100" dirty="0">
                          <a:effectLst/>
                          <a:latin typeface="+mn-lt"/>
                          <a:ea typeface="+mn-ea"/>
                        </a:rPr>
                        <a:t>用户</a:t>
                      </a:r>
                      <a:endParaRPr lang="zh-CN" sz="1600" b="1" kern="100" dirty="0">
                        <a:effectLst/>
                        <a:latin typeface="+mn-lt"/>
                        <a:ea typeface="+mn-ea"/>
                      </a:endParaRPr>
                    </a:p>
                  </a:txBody>
                  <a:tcPr marL="107008" marR="107008" marT="53504" marB="53504" anchor="ctr"/>
                </a:tc>
                <a:tc>
                  <a:txBody>
                    <a:bodyPr/>
                    <a:lstStyle/>
                    <a:p>
                      <a:pPr algn="ctr"/>
                      <a:r>
                        <a:rPr lang="zh-CN" altLang="en-US" sz="1600" b="1" dirty="0">
                          <a:latin typeface="+mn-lt"/>
                        </a:rPr>
                        <a:t>浏览器核心</a:t>
                      </a:r>
                    </a:p>
                  </a:txBody>
                  <a:tcPr marL="107008" marR="107008" marT="53504" marB="53504" anchor="ctr"/>
                </a:tc>
                <a:tc>
                  <a:txBody>
                    <a:bodyPr/>
                    <a:lstStyle/>
                    <a:p>
                      <a:pPr algn="ctr">
                        <a:spcAft>
                          <a:spcPts val="0"/>
                        </a:spcAft>
                      </a:pPr>
                      <a:r>
                        <a:rPr lang="en-US" sz="1600" b="1" kern="100" dirty="0" err="1">
                          <a:effectLst/>
                          <a:latin typeface="+mn-lt"/>
                        </a:rPr>
                        <a:t>Chorme</a:t>
                      </a:r>
                      <a:r>
                        <a:rPr lang="zh-CN" altLang="en-US" sz="1600" b="1" kern="100" dirty="0">
                          <a:effectLst/>
                          <a:latin typeface="+mn-lt"/>
                        </a:rPr>
                        <a:t>内核</a:t>
                      </a:r>
                      <a:endParaRPr lang="zh-CN" sz="1600" b="1" kern="100" dirty="0">
                        <a:effectLst/>
                        <a:latin typeface="+mn-lt"/>
                        <a:ea typeface="+mn-ea"/>
                      </a:endParaRPr>
                    </a:p>
                  </a:txBody>
                  <a:tcPr marL="80256" marR="80256" marT="0" marB="0" anchor="ctr"/>
                </a:tc>
                <a:tc>
                  <a:txBody>
                    <a:bodyPr/>
                    <a:lstStyle/>
                    <a:p>
                      <a:pPr algn="l">
                        <a:spcAft>
                          <a:spcPts val="0"/>
                        </a:spcAft>
                      </a:pPr>
                      <a:r>
                        <a:rPr lang="zh-CN" altLang="en-US" sz="1600" b="1" kern="100" dirty="0">
                          <a:effectLst/>
                          <a:latin typeface="+mn-lt"/>
                          <a:ea typeface="+mn-ea"/>
                        </a:rPr>
                        <a:t>速度快、文档、兼容性</a:t>
                      </a:r>
                      <a:endParaRPr lang="zh-CN" sz="1600" b="1" kern="100" dirty="0">
                        <a:effectLst/>
                        <a:latin typeface="+mn-lt"/>
                        <a:ea typeface="+mn-ea"/>
                      </a:endParaRPr>
                    </a:p>
                  </a:txBody>
                  <a:tcPr marL="80256" marR="80256" marT="0" marB="0" anchor="ctr"/>
                </a:tc>
                <a:extLst>
                  <a:ext uri="{0D108BD9-81ED-4DB2-BD59-A6C34878D82A}">
                    <a16:rowId xmlns:a16="http://schemas.microsoft.com/office/drawing/2014/main" val="3178141001"/>
                  </a:ext>
                </a:extLst>
              </a:tr>
              <a:tr h="0">
                <a:tc rowSpan="3">
                  <a:txBody>
                    <a:bodyPr/>
                    <a:lstStyle/>
                    <a:p>
                      <a:pPr algn="ctr">
                        <a:spcAft>
                          <a:spcPts val="0"/>
                        </a:spcAft>
                      </a:pPr>
                      <a:r>
                        <a:rPr lang="en-US" altLang="zh-CN" sz="1600" b="1" kern="100" dirty="0">
                          <a:effectLst/>
                          <a:latin typeface="+mn-lt"/>
                        </a:rPr>
                        <a:t>Web</a:t>
                      </a:r>
                      <a:r>
                        <a:rPr lang="zh-CN" altLang="en-US" sz="1600" b="1" kern="100" dirty="0">
                          <a:effectLst/>
                          <a:latin typeface="+mn-lt"/>
                        </a:rPr>
                        <a:t>服务器</a:t>
                      </a:r>
                      <a:endParaRPr lang="zh-CN" sz="1600" b="1" kern="100" dirty="0">
                        <a:effectLst/>
                        <a:latin typeface="+mn-lt"/>
                        <a:ea typeface="+mn-ea"/>
                      </a:endParaRPr>
                    </a:p>
                  </a:txBody>
                  <a:tcPr marL="107008" marR="107008" marT="53504" marB="53504" anchor="ctr"/>
                </a:tc>
                <a:tc>
                  <a:txBody>
                    <a:bodyPr/>
                    <a:lstStyle/>
                    <a:p>
                      <a:pPr algn="ctr">
                        <a:spcAft>
                          <a:spcPts val="0"/>
                        </a:spcAft>
                      </a:pPr>
                      <a:r>
                        <a:rPr lang="zh-CN" altLang="en-US" sz="1600" b="1" kern="100" dirty="0">
                          <a:effectLst/>
                          <a:latin typeface="+mn-lt"/>
                          <a:ea typeface="+mn-ea"/>
                        </a:rPr>
                        <a:t>框架</a:t>
                      </a:r>
                      <a:endParaRPr lang="zh-CN" sz="1600" b="1" kern="100" dirty="0">
                        <a:effectLst/>
                        <a:latin typeface="+mn-lt"/>
                        <a:ea typeface="+mn-ea"/>
                      </a:endParaRPr>
                    </a:p>
                  </a:txBody>
                  <a:tcPr marL="107008" marR="107008" marT="53504" marB="53504" anchor="ctr"/>
                </a:tc>
                <a:tc>
                  <a:txBody>
                    <a:bodyPr/>
                    <a:lstStyle/>
                    <a:p>
                      <a:pPr algn="ctr">
                        <a:spcAft>
                          <a:spcPts val="0"/>
                        </a:spcAft>
                      </a:pPr>
                      <a:r>
                        <a:rPr lang="en-US" altLang="zh-CN" sz="1600" b="1" kern="100" dirty="0">
                          <a:effectLst/>
                          <a:latin typeface="+mn-lt"/>
                          <a:ea typeface="+mn-ea"/>
                        </a:rPr>
                        <a:t>Node.js</a:t>
                      </a:r>
                      <a:endParaRPr lang="zh-CN" sz="1600" b="1" kern="100" dirty="0">
                        <a:effectLst/>
                        <a:latin typeface="+mn-lt"/>
                        <a:ea typeface="+mn-ea"/>
                      </a:endParaRPr>
                    </a:p>
                  </a:txBody>
                  <a:tcPr marL="80256" marR="80256" marT="0" marB="0" anchor="ctr"/>
                </a:tc>
                <a:tc>
                  <a:txBody>
                    <a:bodyPr/>
                    <a:lstStyle/>
                    <a:p>
                      <a:pPr algn="l">
                        <a:spcAft>
                          <a:spcPts val="0"/>
                        </a:spcAft>
                      </a:pPr>
                      <a:endParaRPr lang="zh-CN" sz="1600" b="1" kern="100" dirty="0">
                        <a:effectLst/>
                        <a:latin typeface="+mn-lt"/>
                        <a:ea typeface="+mn-ea"/>
                      </a:endParaRPr>
                    </a:p>
                  </a:txBody>
                  <a:tcPr marL="80256" marR="80256" marT="0" marB="0" anchor="ctr"/>
                </a:tc>
                <a:extLst>
                  <a:ext uri="{0D108BD9-81ED-4DB2-BD59-A6C34878D82A}">
                    <a16:rowId xmlns:a16="http://schemas.microsoft.com/office/drawing/2014/main" val="2806151835"/>
                  </a:ext>
                </a:extLst>
              </a:tr>
              <a:tr h="0">
                <a:tc vMerge="1">
                  <a:txBody>
                    <a:bodyPr/>
                    <a:lstStyle/>
                    <a:p>
                      <a:endParaRPr lang="zh-CN" altLang="en-US"/>
                    </a:p>
                  </a:txBody>
                  <a:tcPr/>
                </a:tc>
                <a:tc>
                  <a:txBody>
                    <a:bodyPr/>
                    <a:lstStyle/>
                    <a:p>
                      <a:pPr algn="ctr">
                        <a:spcAft>
                          <a:spcPts val="0"/>
                        </a:spcAft>
                      </a:pPr>
                      <a:r>
                        <a:rPr lang="en-US" altLang="zh-CN" sz="1600" b="1" kern="100" dirty="0">
                          <a:effectLst/>
                          <a:latin typeface="+mn-lt"/>
                          <a:ea typeface="+mn-ea"/>
                        </a:rPr>
                        <a:t>Web</a:t>
                      </a:r>
                      <a:r>
                        <a:rPr lang="zh-CN" altLang="en-US" sz="1600" b="1" kern="100" dirty="0">
                          <a:effectLst/>
                          <a:latin typeface="+mn-lt"/>
                          <a:ea typeface="+mn-ea"/>
                        </a:rPr>
                        <a:t>服务核心</a:t>
                      </a:r>
                      <a:endParaRPr lang="zh-CN" sz="1600" b="1" kern="100" dirty="0">
                        <a:effectLst/>
                        <a:latin typeface="+mn-lt"/>
                        <a:ea typeface="+mn-ea"/>
                      </a:endParaRPr>
                    </a:p>
                  </a:txBody>
                  <a:tcPr marL="107008" marR="107008" marT="53504" marB="53504" anchor="ctr"/>
                </a:tc>
                <a:tc>
                  <a:txBody>
                    <a:bodyPr/>
                    <a:lstStyle/>
                    <a:p>
                      <a:pPr algn="ctr"/>
                      <a:r>
                        <a:rPr lang="en-US" altLang="zh-CN" sz="1600" b="1" dirty="0">
                          <a:latin typeface="+mn-lt"/>
                        </a:rPr>
                        <a:t>Express</a:t>
                      </a:r>
                      <a:endParaRPr lang="zh-CN" altLang="en-US" sz="1600" b="1" dirty="0">
                        <a:latin typeface="+mn-lt"/>
                      </a:endParaRPr>
                    </a:p>
                  </a:txBody>
                  <a:tcPr marL="80256" marR="80256" marT="0" marB="0" anchor="ctr"/>
                </a:tc>
                <a:tc>
                  <a:txBody>
                    <a:bodyPr/>
                    <a:lstStyle/>
                    <a:p>
                      <a:pPr algn="l"/>
                      <a:endParaRPr lang="zh-CN" altLang="en-US" sz="1600" b="1" dirty="0">
                        <a:latin typeface="+mn-lt"/>
                      </a:endParaRPr>
                    </a:p>
                  </a:txBody>
                  <a:tcPr marL="80256" marR="80256" marT="0" marB="0" anchor="ctr"/>
                </a:tc>
                <a:extLst>
                  <a:ext uri="{0D108BD9-81ED-4DB2-BD59-A6C34878D82A}">
                    <a16:rowId xmlns:a16="http://schemas.microsoft.com/office/drawing/2014/main" val="894116527"/>
                  </a:ext>
                </a:extLst>
              </a:tr>
              <a:tr h="0">
                <a:tc vMerge="1">
                  <a:txBody>
                    <a:bodyPr/>
                    <a:lstStyle/>
                    <a:p>
                      <a:endParaRPr lang="zh-CN" altLang="en-US"/>
                    </a:p>
                  </a:txBody>
                  <a:tcPr/>
                </a:tc>
                <a:tc>
                  <a:txBody>
                    <a:bodyPr/>
                    <a:lstStyle/>
                    <a:p>
                      <a:pPr algn="ctr">
                        <a:spcAft>
                          <a:spcPts val="0"/>
                        </a:spcAft>
                      </a:pPr>
                      <a:r>
                        <a:rPr lang="en-US" altLang="zh-CN" sz="1600" b="1" kern="100" dirty="0">
                          <a:effectLst/>
                          <a:latin typeface="+mn-lt"/>
                          <a:ea typeface="+mn-ea"/>
                        </a:rPr>
                        <a:t>IDE</a:t>
                      </a:r>
                      <a:r>
                        <a:rPr lang="zh-CN" altLang="en-US" sz="1600" b="1" kern="100" dirty="0">
                          <a:effectLst/>
                          <a:latin typeface="+mn-lt"/>
                          <a:ea typeface="+mn-ea"/>
                        </a:rPr>
                        <a:t>框架</a:t>
                      </a:r>
                      <a:endParaRPr lang="zh-CN" sz="1600" b="1" kern="100" dirty="0">
                        <a:effectLst/>
                        <a:latin typeface="+mn-lt"/>
                        <a:ea typeface="+mn-ea"/>
                      </a:endParaRPr>
                    </a:p>
                  </a:txBody>
                  <a:tcPr marL="107008" marR="107008" marT="53504" marB="53504" anchor="ctr"/>
                </a:tc>
                <a:tc>
                  <a:txBody>
                    <a:bodyPr/>
                    <a:lstStyle/>
                    <a:p>
                      <a:pPr algn="ctr"/>
                      <a:r>
                        <a:rPr lang="en-US" altLang="zh-CN" sz="1600" b="1" dirty="0" err="1">
                          <a:latin typeface="+mn-lt"/>
                        </a:rPr>
                        <a:t>CodeMirror</a:t>
                      </a:r>
                      <a:endParaRPr lang="zh-CN" altLang="en-US" sz="1600" b="1" dirty="0">
                        <a:latin typeface="+mn-lt"/>
                      </a:endParaRPr>
                    </a:p>
                  </a:txBody>
                  <a:tcPr marL="80256" marR="80256" marT="0" marB="0" anchor="ctr"/>
                </a:tc>
                <a:tc>
                  <a:txBody>
                    <a:bodyPr/>
                    <a:lstStyle/>
                    <a:p>
                      <a:pPr algn="l"/>
                      <a:r>
                        <a:rPr lang="en-US" altLang="zh-CN" sz="1600" b="1" dirty="0">
                          <a:latin typeface="+mn-lt"/>
                        </a:rPr>
                        <a:t>1.</a:t>
                      </a:r>
                      <a:r>
                        <a:rPr lang="zh-CN" altLang="en-US" sz="1600" b="1" dirty="0">
                          <a:latin typeface="+mn-lt"/>
                        </a:rPr>
                        <a:t>语法提示：根据语言提示并支持自定义</a:t>
                      </a:r>
                      <a:endParaRPr lang="en-US" altLang="zh-CN" sz="1600" b="1" dirty="0">
                        <a:latin typeface="+mn-lt"/>
                      </a:endParaRPr>
                    </a:p>
                    <a:p>
                      <a:pPr algn="l"/>
                      <a:r>
                        <a:rPr lang="en-US" altLang="zh-CN" sz="1600" b="1" dirty="0">
                          <a:latin typeface="+mn-lt"/>
                        </a:rPr>
                        <a:t>2.</a:t>
                      </a:r>
                      <a:r>
                        <a:rPr lang="zh-CN" altLang="en-US" sz="1600" b="1" dirty="0">
                          <a:latin typeface="+mn-lt"/>
                        </a:rPr>
                        <a:t>语法高亮：根据语言高亮并支持自定义</a:t>
                      </a:r>
                      <a:endParaRPr lang="en-US" altLang="zh-CN" sz="1600" b="1" dirty="0">
                        <a:latin typeface="+mn-lt"/>
                      </a:endParaRPr>
                    </a:p>
                    <a:p>
                      <a:pPr algn="l"/>
                      <a:r>
                        <a:rPr lang="en-US" altLang="zh-CN" sz="1600" b="1" dirty="0">
                          <a:latin typeface="+mn-lt"/>
                        </a:rPr>
                        <a:t>3.</a:t>
                      </a:r>
                      <a:r>
                        <a:rPr lang="zh-CN" altLang="en-US" sz="1600" b="1" dirty="0">
                          <a:latin typeface="+mn-lt"/>
                        </a:rPr>
                        <a:t>语言兼容：支持主流语言</a:t>
                      </a:r>
                    </a:p>
                  </a:txBody>
                  <a:tcPr marL="80256" marR="80256" marT="0" marB="0" anchor="ctr"/>
                </a:tc>
                <a:extLst>
                  <a:ext uri="{0D108BD9-81ED-4DB2-BD59-A6C34878D82A}">
                    <a16:rowId xmlns:a16="http://schemas.microsoft.com/office/drawing/2014/main" val="1824549643"/>
                  </a:ext>
                </a:extLst>
              </a:tr>
              <a:tr h="272362">
                <a:tc rowSpan="4">
                  <a:txBody>
                    <a:bodyPr/>
                    <a:lstStyle/>
                    <a:p>
                      <a:pPr algn="ctr"/>
                      <a:r>
                        <a:rPr lang="en-US" altLang="zh-CN" sz="1600" dirty="0">
                          <a:latin typeface="+mn-lt"/>
                        </a:rPr>
                        <a:t>OJ</a:t>
                      </a:r>
                      <a:r>
                        <a:rPr lang="zh-CN" altLang="en-US" sz="1600" dirty="0">
                          <a:latin typeface="+mn-lt"/>
                        </a:rPr>
                        <a:t>服务器</a:t>
                      </a:r>
                    </a:p>
                  </a:txBody>
                  <a:tcPr marL="107008" marR="107008" marT="53504" marB="53504" anchor="ctr"/>
                </a:tc>
                <a:tc>
                  <a:txBody>
                    <a:bodyPr/>
                    <a:lstStyle/>
                    <a:p>
                      <a:pPr algn="ctr">
                        <a:spcAft>
                          <a:spcPts val="0"/>
                        </a:spcAft>
                      </a:pPr>
                      <a:r>
                        <a:rPr lang="zh-CN" altLang="en-US" sz="1600" b="1" kern="100" dirty="0">
                          <a:effectLst/>
                          <a:latin typeface="+mn-lt"/>
                          <a:ea typeface="+mn-ea"/>
                        </a:rPr>
                        <a:t>框架</a:t>
                      </a:r>
                      <a:endParaRPr lang="zh-CN" sz="1600" b="1" kern="100" dirty="0">
                        <a:effectLst/>
                        <a:latin typeface="+mn-lt"/>
                        <a:ea typeface="+mn-ea"/>
                      </a:endParaRPr>
                    </a:p>
                  </a:txBody>
                  <a:tcPr marL="107008" marR="107008" marT="53504" marB="53504" anchor="ctr"/>
                </a:tc>
                <a:tc>
                  <a:txBody>
                    <a:bodyPr/>
                    <a:lstStyle/>
                    <a:p>
                      <a:pPr algn="ctr">
                        <a:spcAft>
                          <a:spcPts val="0"/>
                        </a:spcAft>
                      </a:pPr>
                      <a:r>
                        <a:rPr lang="en-US" altLang="zh-CN" sz="1600" b="1" kern="100" dirty="0" err="1">
                          <a:effectLst/>
                          <a:latin typeface="+mn-lt"/>
                          <a:ea typeface="+mn-ea"/>
                        </a:rPr>
                        <a:t>Java+Tomcat</a:t>
                      </a:r>
                      <a:endParaRPr lang="zh-CN" sz="1600" b="1" kern="100" dirty="0">
                        <a:effectLst/>
                        <a:latin typeface="+mn-lt"/>
                        <a:ea typeface="+mn-ea"/>
                      </a:endParaRPr>
                    </a:p>
                  </a:txBody>
                  <a:tcPr marL="80256" marR="80256" marT="0" marB="0" anchor="ctr"/>
                </a:tc>
                <a:tc>
                  <a:txBody>
                    <a:bodyPr/>
                    <a:lstStyle/>
                    <a:p>
                      <a:pPr algn="l">
                        <a:spcAft>
                          <a:spcPts val="0"/>
                        </a:spcAft>
                      </a:pPr>
                      <a:endParaRPr lang="zh-CN" sz="1600" b="1" kern="100" dirty="0">
                        <a:effectLst/>
                        <a:latin typeface="+mn-lt"/>
                        <a:ea typeface="+mn-ea"/>
                      </a:endParaRPr>
                    </a:p>
                  </a:txBody>
                  <a:tcPr marL="80256" marR="80256" marT="0" marB="0" anchor="ctr"/>
                </a:tc>
                <a:extLst>
                  <a:ext uri="{0D108BD9-81ED-4DB2-BD59-A6C34878D82A}">
                    <a16:rowId xmlns:a16="http://schemas.microsoft.com/office/drawing/2014/main" val="1204632842"/>
                  </a:ext>
                </a:extLst>
              </a:tr>
              <a:tr h="272362">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600" b="1" kern="100" dirty="0">
                          <a:effectLst/>
                          <a:latin typeface="+mn-lt"/>
                          <a:ea typeface="+mn-ea"/>
                        </a:rPr>
                        <a:t>判题核心</a:t>
                      </a:r>
                      <a:endParaRPr lang="zh-CN" sz="1600" b="1" kern="100" dirty="0">
                        <a:effectLst/>
                        <a:latin typeface="+mn-lt"/>
                        <a:ea typeface="+mn-ea"/>
                      </a:endParaRPr>
                    </a:p>
                  </a:txBody>
                  <a:tcPr marL="107008" marR="107008" marT="53504" marB="53504" anchor="ctr"/>
                </a:tc>
                <a:tc>
                  <a:txBody>
                    <a:bodyPr/>
                    <a:lstStyle/>
                    <a:p>
                      <a:pPr algn="ctr">
                        <a:spcAft>
                          <a:spcPts val="0"/>
                        </a:spcAft>
                      </a:pPr>
                      <a:r>
                        <a:rPr lang="zh-CN" altLang="en-US" sz="1600" b="1" kern="100" dirty="0">
                          <a:effectLst/>
                          <a:latin typeface="+mn-lt"/>
                          <a:ea typeface="+mn-ea"/>
                        </a:rPr>
                        <a:t>自研</a:t>
                      </a:r>
                      <a:endParaRPr lang="zh-CN" sz="1600" b="1" kern="100" dirty="0">
                        <a:effectLst/>
                        <a:latin typeface="+mn-lt"/>
                        <a:ea typeface="+mn-ea"/>
                      </a:endParaRPr>
                    </a:p>
                  </a:txBody>
                  <a:tcPr marL="80256" marR="80256" marT="0" marB="0" anchor="ctr"/>
                </a:tc>
                <a:tc>
                  <a:txBody>
                    <a:bodyPr/>
                    <a:lstStyle/>
                    <a:p>
                      <a:pPr algn="l">
                        <a:spcAft>
                          <a:spcPts val="0"/>
                        </a:spcAft>
                      </a:pPr>
                      <a:r>
                        <a:rPr lang="en-US" altLang="zh-CN" sz="1600" b="1" kern="100" dirty="0">
                          <a:effectLst/>
                          <a:latin typeface="+mn-lt"/>
                          <a:ea typeface="+mn-ea"/>
                        </a:rPr>
                        <a:t>1.</a:t>
                      </a:r>
                      <a:r>
                        <a:rPr lang="zh-CN" altLang="en-US" sz="1600" b="1" kern="100" dirty="0">
                          <a:effectLst/>
                          <a:latin typeface="+mn-lt"/>
                          <a:ea typeface="+mn-ea"/>
                        </a:rPr>
                        <a:t>体积可控：部署要求底</a:t>
                      </a:r>
                      <a:endParaRPr lang="en-US" altLang="zh-CN" sz="1600" b="1" kern="100" dirty="0">
                        <a:effectLst/>
                        <a:latin typeface="+mn-lt"/>
                        <a:ea typeface="+mn-ea"/>
                      </a:endParaRPr>
                    </a:p>
                    <a:p>
                      <a:pPr algn="l">
                        <a:spcAft>
                          <a:spcPts val="0"/>
                        </a:spcAft>
                      </a:pPr>
                      <a:r>
                        <a:rPr lang="en-US" altLang="zh-CN" sz="1600" b="1" kern="100" dirty="0">
                          <a:effectLst/>
                          <a:latin typeface="+mn-lt"/>
                          <a:ea typeface="+mn-ea"/>
                        </a:rPr>
                        <a:t>2.</a:t>
                      </a:r>
                      <a:r>
                        <a:rPr lang="zh-CN" altLang="en-US" sz="1600" b="1" kern="100" dirty="0">
                          <a:effectLst/>
                          <a:latin typeface="+mn-lt"/>
                          <a:ea typeface="+mn-ea"/>
                        </a:rPr>
                        <a:t>安全保证：禁用系统调用、非法库等</a:t>
                      </a:r>
                      <a:endParaRPr lang="en-US" altLang="zh-CN" sz="1600" b="1" kern="100" dirty="0">
                        <a:effectLst/>
                        <a:latin typeface="+mn-lt"/>
                        <a:ea typeface="+mn-ea"/>
                      </a:endParaRPr>
                    </a:p>
                    <a:p>
                      <a:pPr algn="l">
                        <a:spcAft>
                          <a:spcPts val="0"/>
                        </a:spcAft>
                      </a:pPr>
                      <a:r>
                        <a:rPr lang="en-US" altLang="zh-CN" sz="1600" b="1" kern="100" dirty="0">
                          <a:effectLst/>
                          <a:latin typeface="+mn-lt"/>
                          <a:ea typeface="+mn-ea"/>
                        </a:rPr>
                        <a:t>3.</a:t>
                      </a:r>
                      <a:r>
                        <a:rPr lang="zh-CN" altLang="en-US" sz="1600" b="1" kern="100" dirty="0">
                          <a:effectLst/>
                          <a:latin typeface="+mn-lt"/>
                          <a:ea typeface="+mn-ea"/>
                        </a:rPr>
                        <a:t>效率可控：</a:t>
                      </a:r>
                      <a:r>
                        <a:rPr lang="en-US" altLang="zh-CN" sz="1600" b="1" kern="100" dirty="0">
                          <a:effectLst/>
                          <a:latin typeface="+mn-lt"/>
                          <a:ea typeface="+mn-ea"/>
                        </a:rPr>
                        <a:t>C++</a:t>
                      </a:r>
                      <a:r>
                        <a:rPr lang="zh-CN" altLang="en-US" sz="1600" b="1" kern="100" dirty="0">
                          <a:effectLst/>
                          <a:latin typeface="+mn-lt"/>
                          <a:ea typeface="+mn-ea"/>
                        </a:rPr>
                        <a:t>编写后通过</a:t>
                      </a:r>
                      <a:r>
                        <a:rPr lang="en-US" altLang="zh-CN" sz="1600" b="1" kern="100" dirty="0">
                          <a:effectLst/>
                          <a:latin typeface="+mn-lt"/>
                          <a:ea typeface="+mn-ea"/>
                        </a:rPr>
                        <a:t>JNA</a:t>
                      </a:r>
                      <a:r>
                        <a:rPr lang="zh-CN" altLang="en-US" sz="1600" b="1" kern="100" dirty="0">
                          <a:effectLst/>
                          <a:latin typeface="+mn-lt"/>
                          <a:ea typeface="+mn-ea"/>
                        </a:rPr>
                        <a:t>调用</a:t>
                      </a:r>
                      <a:endParaRPr lang="zh-CN" sz="1600" b="1" kern="100" dirty="0">
                        <a:effectLst/>
                        <a:latin typeface="+mn-lt"/>
                        <a:ea typeface="+mn-ea"/>
                      </a:endParaRPr>
                    </a:p>
                  </a:txBody>
                  <a:tcPr marL="80256" marR="80256" marT="0" marB="0" anchor="ctr"/>
                </a:tc>
                <a:extLst>
                  <a:ext uri="{0D108BD9-81ED-4DB2-BD59-A6C34878D82A}">
                    <a16:rowId xmlns:a16="http://schemas.microsoft.com/office/drawing/2014/main" val="1335299237"/>
                  </a:ext>
                </a:extLst>
              </a:tr>
              <a:tr h="272362">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600" b="1" kern="100" dirty="0">
                          <a:effectLst/>
                          <a:latin typeface="+mn-lt"/>
                          <a:ea typeface="+mn-ea"/>
                        </a:rPr>
                        <a:t>数据库</a:t>
                      </a:r>
                      <a:endParaRPr lang="zh-CN" sz="1600" b="1" kern="100" dirty="0">
                        <a:effectLst/>
                        <a:latin typeface="+mn-lt"/>
                        <a:ea typeface="+mn-ea"/>
                      </a:endParaRPr>
                    </a:p>
                  </a:txBody>
                  <a:tcPr marL="107008" marR="107008" marT="53504" marB="53504" anchor="ctr"/>
                </a:tc>
                <a:tc>
                  <a:txBody>
                    <a:bodyPr/>
                    <a:lstStyle/>
                    <a:p>
                      <a:pPr algn="ctr">
                        <a:spcAft>
                          <a:spcPts val="0"/>
                        </a:spcAft>
                      </a:pPr>
                      <a:r>
                        <a:rPr lang="en-US" altLang="zh-CN" sz="1600" b="1" kern="100" dirty="0" err="1">
                          <a:effectLst/>
                          <a:latin typeface="+mn-lt"/>
                          <a:ea typeface="+mn-ea"/>
                        </a:rPr>
                        <a:t>mysql</a:t>
                      </a:r>
                      <a:endParaRPr lang="zh-CN" sz="1600" b="1" kern="100" dirty="0">
                        <a:effectLst/>
                        <a:latin typeface="+mn-lt"/>
                        <a:ea typeface="+mn-ea"/>
                      </a:endParaRPr>
                    </a:p>
                  </a:txBody>
                  <a:tcPr marL="80256" marR="80256" marT="0" marB="0" anchor="ctr"/>
                </a:tc>
                <a:tc>
                  <a:txBody>
                    <a:bodyPr/>
                    <a:lstStyle/>
                    <a:p>
                      <a:pPr algn="l">
                        <a:spcAft>
                          <a:spcPts val="0"/>
                        </a:spcAft>
                      </a:pPr>
                      <a:endParaRPr lang="zh-CN" sz="1600" b="1" kern="100" dirty="0">
                        <a:effectLst/>
                        <a:latin typeface="+mn-lt"/>
                        <a:ea typeface="+mn-ea"/>
                      </a:endParaRPr>
                    </a:p>
                  </a:txBody>
                  <a:tcPr marL="80256" marR="80256" marT="0" marB="0" anchor="ctr"/>
                </a:tc>
                <a:extLst>
                  <a:ext uri="{0D108BD9-81ED-4DB2-BD59-A6C34878D82A}">
                    <a16:rowId xmlns:a16="http://schemas.microsoft.com/office/drawing/2014/main" val="3921833611"/>
                  </a:ext>
                </a:extLst>
              </a:tr>
              <a:tr h="272362">
                <a:tc vMerge="1">
                  <a:txBody>
                    <a:bodyPr/>
                    <a:lstStyle/>
                    <a:p>
                      <a:pPr algn="ctr"/>
                      <a:endParaRPr lang="zh-CN" altLang="en-US" sz="1200" dirty="0">
                        <a:latin typeface="+mn-lt"/>
                      </a:endParaRPr>
                    </a:p>
                  </a:txBody>
                  <a:tcPr marL="107008" marR="107008" marT="53504" marB="53504" anchor="ctr"/>
                </a:tc>
                <a:tc>
                  <a:txBody>
                    <a:bodyPr/>
                    <a:lstStyle/>
                    <a:p>
                      <a:pPr algn="ctr">
                        <a:spcAft>
                          <a:spcPts val="0"/>
                        </a:spcAft>
                      </a:pPr>
                      <a:r>
                        <a:rPr lang="zh-CN" altLang="en-US" sz="1600" b="1" kern="100" dirty="0">
                          <a:effectLst/>
                          <a:latin typeface="+mn-lt"/>
                          <a:ea typeface="+mn-ea"/>
                        </a:rPr>
                        <a:t>日志</a:t>
                      </a:r>
                      <a:endParaRPr lang="zh-CN" sz="1600" b="1" kern="100" dirty="0">
                        <a:effectLst/>
                        <a:latin typeface="+mn-lt"/>
                        <a:ea typeface="+mn-ea"/>
                      </a:endParaRPr>
                    </a:p>
                  </a:txBody>
                  <a:tcPr marL="107008" marR="107008" marT="53504" marB="53504" anchor="ctr"/>
                </a:tc>
                <a:tc>
                  <a:txBody>
                    <a:bodyPr/>
                    <a:lstStyle/>
                    <a:p>
                      <a:pPr algn="ctr">
                        <a:spcAft>
                          <a:spcPts val="0"/>
                        </a:spcAft>
                      </a:pPr>
                      <a:r>
                        <a:rPr lang="en-US" altLang="zh-CN" sz="1600" b="1" kern="100" dirty="0" err="1">
                          <a:effectLst/>
                          <a:latin typeface="+mn-lt"/>
                          <a:ea typeface="+mn-ea"/>
                        </a:rPr>
                        <a:t>java.util.logging</a:t>
                      </a:r>
                      <a:endParaRPr lang="zh-CN" sz="1600" b="1" kern="100" dirty="0">
                        <a:effectLst/>
                        <a:latin typeface="+mn-lt"/>
                        <a:ea typeface="+mn-ea"/>
                      </a:endParaRPr>
                    </a:p>
                  </a:txBody>
                  <a:tcPr marL="80256" marR="80256" marT="0" marB="0" anchor="ctr"/>
                </a:tc>
                <a:tc>
                  <a:txBody>
                    <a:bodyPr/>
                    <a:lstStyle/>
                    <a:p>
                      <a:pPr algn="l">
                        <a:spcAft>
                          <a:spcPts val="0"/>
                        </a:spcAft>
                      </a:pPr>
                      <a:endParaRPr lang="zh-CN" sz="1600" b="1" kern="100" dirty="0">
                        <a:effectLst/>
                        <a:latin typeface="+mn-lt"/>
                        <a:ea typeface="+mn-ea"/>
                      </a:endParaRPr>
                    </a:p>
                  </a:txBody>
                  <a:tcPr marL="80256" marR="80256" marT="0" marB="0" anchor="ctr"/>
                </a:tc>
                <a:extLst>
                  <a:ext uri="{0D108BD9-81ED-4DB2-BD59-A6C34878D82A}">
                    <a16:rowId xmlns:a16="http://schemas.microsoft.com/office/drawing/2014/main" val="4167146356"/>
                  </a:ext>
                </a:extLst>
              </a:tr>
            </a:tbl>
          </a:graphicData>
        </a:graphic>
      </p:graphicFrame>
    </p:spTree>
    <p:extLst>
      <p:ext uri="{BB962C8B-B14F-4D97-AF65-F5344CB8AC3E}">
        <p14:creationId xmlns:p14="http://schemas.microsoft.com/office/powerpoint/2010/main" val="770147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2796920" cy="523220"/>
          </a:xfrm>
          <a:prstGeom prst="rect">
            <a:avLst/>
          </a:prstGeom>
          <a:noFill/>
        </p:spPr>
        <p:txBody>
          <a:bodyPr wrap="none" rtlCol="0">
            <a:spAutoFit/>
          </a:bodyPr>
          <a:lstStyle/>
          <a:p>
            <a:r>
              <a:rPr lang="en-US" altLang="zh-CN" sz="2800" b="1" dirty="0"/>
              <a:t>OJ</a:t>
            </a:r>
            <a:r>
              <a:rPr lang="zh-CN" altLang="en-US" sz="2800" b="1" dirty="0"/>
              <a:t>服务器类设计</a:t>
            </a:r>
          </a:p>
        </p:txBody>
      </p:sp>
      <p:pic>
        <p:nvPicPr>
          <p:cNvPr id="4" name="图片 3">
            <a:extLst>
              <a:ext uri="{FF2B5EF4-FFF2-40B4-BE49-F238E27FC236}">
                <a16:creationId xmlns:a16="http://schemas.microsoft.com/office/drawing/2014/main" id="{3E247352-4578-4909-8FF2-A0B73C78F0D6}"/>
              </a:ext>
            </a:extLst>
          </p:cNvPr>
          <p:cNvPicPr>
            <a:picLocks noChangeAspect="1"/>
          </p:cNvPicPr>
          <p:nvPr/>
        </p:nvPicPr>
        <p:blipFill>
          <a:blip r:embed="rId5"/>
          <a:stretch>
            <a:fillRect/>
          </a:stretch>
        </p:blipFill>
        <p:spPr>
          <a:xfrm>
            <a:off x="1430191" y="1911329"/>
            <a:ext cx="9331618" cy="4946672"/>
          </a:xfrm>
          <a:prstGeom prst="rect">
            <a:avLst/>
          </a:prstGeom>
        </p:spPr>
      </p:pic>
    </p:spTree>
    <p:extLst>
      <p:ext uri="{BB962C8B-B14F-4D97-AF65-F5344CB8AC3E}">
        <p14:creationId xmlns:p14="http://schemas.microsoft.com/office/powerpoint/2010/main" val="5082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8514" y="258233"/>
            <a:ext cx="1468411" cy="721395"/>
          </a:xfrm>
        </p:spPr>
        <p:txBody>
          <a:bodyPr/>
          <a:lstStyle/>
          <a:p>
            <a:pPr algn="ctr"/>
            <a:r>
              <a:rPr kumimoji="1" lang="zh-CN" altLang="en-US" dirty="0"/>
              <a:t>项目介绍</a:t>
            </a:r>
          </a:p>
        </p:txBody>
      </p:sp>
      <p:sp>
        <p:nvSpPr>
          <p:cNvPr id="35" name="文本占位符 1">
            <a:extLst>
              <a:ext uri="{FF2B5EF4-FFF2-40B4-BE49-F238E27FC236}">
                <a16:creationId xmlns:a16="http://schemas.microsoft.com/office/drawing/2014/main" id="{ABF1F733-0BE3-43AC-B8F8-2161EBF567FC}"/>
              </a:ext>
            </a:extLst>
          </p:cNvPr>
          <p:cNvSpPr txBox="1">
            <a:spLocks/>
          </p:cNvSpPr>
          <p:nvPr/>
        </p:nvSpPr>
        <p:spPr>
          <a:xfrm>
            <a:off x="2066925" y="258232"/>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solidFill>
                  <a:srgbClr val="FF0000"/>
                </a:solidFill>
              </a:rPr>
              <a:t>系统设计</a:t>
            </a:r>
          </a:p>
        </p:txBody>
      </p:sp>
      <p:sp>
        <p:nvSpPr>
          <p:cNvPr id="36" name="文本占位符 1">
            <a:extLst>
              <a:ext uri="{FF2B5EF4-FFF2-40B4-BE49-F238E27FC236}">
                <a16:creationId xmlns:a16="http://schemas.microsoft.com/office/drawing/2014/main" id="{94A3BC36-241D-4F07-9A63-0175CD293F1C}"/>
              </a:ext>
            </a:extLst>
          </p:cNvPr>
          <p:cNvSpPr txBox="1">
            <a:spLocks/>
          </p:cNvSpPr>
          <p:nvPr/>
        </p:nvSpPr>
        <p:spPr>
          <a:xfrm>
            <a:off x="3563800"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分工实施</a:t>
            </a:r>
          </a:p>
        </p:txBody>
      </p:sp>
      <p:sp>
        <p:nvSpPr>
          <p:cNvPr id="37" name="文本占位符 1">
            <a:extLst>
              <a:ext uri="{FF2B5EF4-FFF2-40B4-BE49-F238E27FC236}">
                <a16:creationId xmlns:a16="http://schemas.microsoft.com/office/drawing/2014/main" id="{C1C94907-7477-4EE9-BB97-7E0489C25B63}"/>
              </a:ext>
            </a:extLst>
          </p:cNvPr>
          <p:cNvSpPr txBox="1">
            <a:spLocks/>
          </p:cNvSpPr>
          <p:nvPr/>
        </p:nvSpPr>
        <p:spPr>
          <a:xfrm>
            <a:off x="5032211"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成果展示</a:t>
            </a:r>
          </a:p>
        </p:txBody>
      </p:sp>
      <p:sp>
        <p:nvSpPr>
          <p:cNvPr id="38" name="文本占位符 1">
            <a:extLst>
              <a:ext uri="{FF2B5EF4-FFF2-40B4-BE49-F238E27FC236}">
                <a16:creationId xmlns:a16="http://schemas.microsoft.com/office/drawing/2014/main" id="{EF163F04-0B1F-4CEB-BF5B-7B7BC5C03C7E}"/>
              </a:ext>
            </a:extLst>
          </p:cNvPr>
          <p:cNvSpPr txBox="1">
            <a:spLocks/>
          </p:cNvSpPr>
          <p:nvPr/>
        </p:nvSpPr>
        <p:spPr>
          <a:xfrm>
            <a:off x="6500622" y="258233"/>
            <a:ext cx="1468411"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总结展望</a:t>
            </a:r>
          </a:p>
        </p:txBody>
      </p:sp>
      <p:pic>
        <p:nvPicPr>
          <p:cNvPr id="39" name="图片 38">
            <a:hlinkClick r:id="rId3"/>
            <a:extLst>
              <a:ext uri="{FF2B5EF4-FFF2-40B4-BE49-F238E27FC236}">
                <a16:creationId xmlns:a16="http://schemas.microsoft.com/office/drawing/2014/main" id="{6FAE3FC2-451D-4DF3-8AEE-25E036CE0AC6}"/>
              </a:ext>
            </a:extLst>
          </p:cNvPr>
          <p:cNvPicPr>
            <a:picLocks noChangeAspect="1"/>
          </p:cNvPicPr>
          <p:nvPr/>
        </p:nvPicPr>
        <p:blipFill>
          <a:blip r:embed="rId4"/>
          <a:stretch>
            <a:fillRect/>
          </a:stretch>
        </p:blipFill>
        <p:spPr>
          <a:xfrm>
            <a:off x="9209581" y="380585"/>
            <a:ext cx="2383438" cy="476688"/>
          </a:xfrm>
          <a:prstGeom prst="rect">
            <a:avLst/>
          </a:prstGeom>
        </p:spPr>
      </p:pic>
      <p:sp>
        <p:nvSpPr>
          <p:cNvPr id="9" name="文本框 8">
            <a:extLst>
              <a:ext uri="{FF2B5EF4-FFF2-40B4-BE49-F238E27FC236}">
                <a16:creationId xmlns:a16="http://schemas.microsoft.com/office/drawing/2014/main" id="{A9A17C14-5065-4E70-AE4A-E132662FB1E2}"/>
              </a:ext>
            </a:extLst>
          </p:cNvPr>
          <p:cNvSpPr txBox="1"/>
          <p:nvPr/>
        </p:nvSpPr>
        <p:spPr>
          <a:xfrm>
            <a:off x="163168" y="1341087"/>
            <a:ext cx="2803396" cy="523220"/>
          </a:xfrm>
          <a:prstGeom prst="rect">
            <a:avLst/>
          </a:prstGeom>
          <a:noFill/>
        </p:spPr>
        <p:txBody>
          <a:bodyPr wrap="none" rtlCol="0">
            <a:spAutoFit/>
          </a:bodyPr>
          <a:lstStyle/>
          <a:p>
            <a:r>
              <a:rPr lang="en-US" altLang="zh-CN" sz="2800" b="1" dirty="0"/>
              <a:t>Web</a:t>
            </a:r>
            <a:r>
              <a:rPr lang="zh-CN" altLang="en-US" sz="2800" b="1" dirty="0"/>
              <a:t>服务类设计</a:t>
            </a:r>
          </a:p>
        </p:txBody>
      </p:sp>
      <p:pic>
        <p:nvPicPr>
          <p:cNvPr id="6" name="图片 5">
            <a:extLst>
              <a:ext uri="{FF2B5EF4-FFF2-40B4-BE49-F238E27FC236}">
                <a16:creationId xmlns:a16="http://schemas.microsoft.com/office/drawing/2014/main" id="{89A96C86-143D-45A3-9B6C-2F0BF837A790}"/>
              </a:ext>
            </a:extLst>
          </p:cNvPr>
          <p:cNvPicPr>
            <a:picLocks noChangeAspect="1"/>
          </p:cNvPicPr>
          <p:nvPr/>
        </p:nvPicPr>
        <p:blipFill>
          <a:blip r:embed="rId5"/>
          <a:stretch>
            <a:fillRect/>
          </a:stretch>
        </p:blipFill>
        <p:spPr>
          <a:xfrm>
            <a:off x="885013" y="1968949"/>
            <a:ext cx="10421974" cy="4889051"/>
          </a:xfrm>
          <a:prstGeom prst="rect">
            <a:avLst/>
          </a:prstGeom>
        </p:spPr>
      </p:pic>
    </p:spTree>
    <p:extLst>
      <p:ext uri="{BB962C8B-B14F-4D97-AF65-F5344CB8AC3E}">
        <p14:creationId xmlns:p14="http://schemas.microsoft.com/office/powerpoint/2010/main" val="1919387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模板页面">
  <a:themeElements>
    <a:clrScheme name="自定义 39">
      <a:dk1>
        <a:srgbClr val="000000"/>
      </a:dk1>
      <a:lt1>
        <a:srgbClr val="FFFFFF"/>
      </a:lt1>
      <a:dk2>
        <a:srgbClr val="000000"/>
      </a:dk2>
      <a:lt2>
        <a:srgbClr val="FFFDFD"/>
      </a:lt2>
      <a:accent1>
        <a:srgbClr val="39A9DE"/>
      </a:accent1>
      <a:accent2>
        <a:srgbClr val="838FD4"/>
      </a:accent2>
      <a:accent3>
        <a:srgbClr val="41C0B8"/>
      </a:accent3>
      <a:accent4>
        <a:srgbClr val="91CE6F"/>
      </a:accent4>
      <a:accent5>
        <a:srgbClr val="A0CD4E"/>
      </a:accent5>
      <a:accent6>
        <a:srgbClr val="515151"/>
      </a:accent6>
      <a:hlink>
        <a:srgbClr val="0563C1"/>
      </a:hlink>
      <a:folHlink>
        <a:srgbClr val="954F72"/>
      </a:folHlink>
    </a:clrScheme>
    <a:fontScheme name="自定义 46">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1772</TotalTime>
  <Words>1480</Words>
  <Application>Microsoft Office PowerPoint</Application>
  <PresentationFormat>宽屏</PresentationFormat>
  <Paragraphs>347</Paragraphs>
  <Slides>24</Slides>
  <Notes>16</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24</vt:i4>
      </vt:variant>
    </vt:vector>
  </HeadingPairs>
  <TitlesOfParts>
    <vt:vector size="32" baseType="lpstr">
      <vt:lpstr>微软雅黑</vt:lpstr>
      <vt:lpstr>Century Gothic</vt:lpstr>
      <vt:lpstr>Arial</vt:lpstr>
      <vt:lpstr>Segoe UI Light</vt:lpstr>
      <vt:lpstr>等线</vt:lpstr>
      <vt:lpstr>微软雅黑</vt:lpstr>
      <vt:lpstr>模板页面</vt:lpstr>
      <vt:lpstr>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xia mi</cp:lastModifiedBy>
  <cp:revision>188</cp:revision>
  <dcterms:created xsi:type="dcterms:W3CDTF">2015-08-18T02:51:41Z</dcterms:created>
  <dcterms:modified xsi:type="dcterms:W3CDTF">2021-05-06T01:31:54Z</dcterms:modified>
  <cp:category/>
</cp:coreProperties>
</file>

<file path=docProps/thumbnail.jpeg>
</file>